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 id="2147483699" r:id="rId2"/>
    <p:sldMasterId id="2147483728" r:id="rId3"/>
    <p:sldMasterId id="2147483740" r:id="rId4"/>
  </p:sldMasterIdLst>
  <p:notesMasterIdLst>
    <p:notesMasterId r:id="rId46"/>
  </p:notesMasterIdLst>
  <p:handoutMasterIdLst>
    <p:handoutMasterId r:id="rId47"/>
  </p:handoutMasterIdLst>
  <p:sldIdLst>
    <p:sldId id="322" r:id="rId5"/>
    <p:sldId id="297" r:id="rId6"/>
    <p:sldId id="298" r:id="rId7"/>
    <p:sldId id="299" r:id="rId8"/>
    <p:sldId id="405" r:id="rId9"/>
    <p:sldId id="259" r:id="rId10"/>
    <p:sldId id="407" r:id="rId11"/>
    <p:sldId id="262" r:id="rId12"/>
    <p:sldId id="263" r:id="rId13"/>
    <p:sldId id="265" r:id="rId14"/>
    <p:sldId id="328" r:id="rId15"/>
    <p:sldId id="266" r:id="rId16"/>
    <p:sldId id="303" r:id="rId17"/>
    <p:sldId id="304" r:id="rId18"/>
    <p:sldId id="305" r:id="rId19"/>
    <p:sldId id="386" r:id="rId20"/>
    <p:sldId id="388" r:id="rId21"/>
    <p:sldId id="306" r:id="rId22"/>
    <p:sldId id="308" r:id="rId23"/>
    <p:sldId id="309" r:id="rId24"/>
    <p:sldId id="310" r:id="rId25"/>
    <p:sldId id="311" r:id="rId26"/>
    <p:sldId id="313" r:id="rId27"/>
    <p:sldId id="314" r:id="rId28"/>
    <p:sldId id="315" r:id="rId29"/>
    <p:sldId id="316" r:id="rId30"/>
    <p:sldId id="385" r:id="rId31"/>
    <p:sldId id="317" r:id="rId32"/>
    <p:sldId id="318" r:id="rId33"/>
    <p:sldId id="319" r:id="rId34"/>
    <p:sldId id="329" r:id="rId35"/>
    <p:sldId id="270" r:id="rId36"/>
    <p:sldId id="381" r:id="rId37"/>
    <p:sldId id="382" r:id="rId38"/>
    <p:sldId id="406" r:id="rId39"/>
    <p:sldId id="408" r:id="rId40"/>
    <p:sldId id="390" r:id="rId41"/>
    <p:sldId id="324" r:id="rId42"/>
    <p:sldId id="325" r:id="rId43"/>
    <p:sldId id="339" r:id="rId44"/>
    <p:sldId id="34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1E42"/>
    <a:srgbClr val="A89968"/>
    <a:srgbClr val="FFF7E9"/>
    <a:srgbClr val="004C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4"/>
    <p:restoredTop sz="94694"/>
  </p:normalViewPr>
  <p:slideViewPr>
    <p:cSldViewPr snapToGrid="0" snapToObjects="1">
      <p:cViewPr varScale="1">
        <p:scale>
          <a:sx n="78" d="100"/>
          <a:sy n="78" d="100"/>
        </p:scale>
        <p:origin x="1435" y="77"/>
      </p:cViewPr>
      <p:guideLst/>
    </p:cSldViewPr>
  </p:slideViewPr>
  <p:notesTextViewPr>
    <p:cViewPr>
      <p:scale>
        <a:sx n="1" d="1"/>
        <a:sy n="1" d="1"/>
      </p:scale>
      <p:origin x="0" y="0"/>
    </p:cViewPr>
  </p:notesTextViewPr>
  <p:sorterViewPr>
    <p:cViewPr>
      <p:scale>
        <a:sx n="100" d="100"/>
        <a:sy n="100" d="100"/>
      </p:scale>
      <p:origin x="0" y="-3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9154C-69A6-46FF-A595-948F18F36A0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31DC0632-C69C-42F6-A50F-5F11492A82B2}">
      <dgm:prSet phldrT="[Text]" custT="1"/>
      <dgm:spPr>
        <a:solidFill>
          <a:schemeClr val="bg1">
            <a:alpha val="90000"/>
          </a:schemeClr>
        </a:solidFill>
      </dgm:spPr>
      <dgm:t>
        <a:bodyPr/>
        <a:lstStyle/>
        <a:p>
          <a:r>
            <a:rPr lang="en-US" sz="2400" b="1">
              <a:latin typeface="Georgia" panose="02040502050405020303" pitchFamily="18" charset="0"/>
            </a:rPr>
            <a:t>Step 1</a:t>
          </a:r>
        </a:p>
        <a:p>
          <a:r>
            <a:rPr lang="en-US" sz="2400" b="1">
              <a:latin typeface="Georgia" panose="02040502050405020303" pitchFamily="18" charset="0"/>
            </a:rPr>
            <a:t>Eligibility</a:t>
          </a:r>
        </a:p>
      </dgm:t>
    </dgm:pt>
    <dgm:pt modelId="{9BEA7B82-D830-4E70-A535-644702558724}" type="parTrans" cxnId="{CF1B8900-67DF-4FD6-BF9C-DB632179A102}">
      <dgm:prSet/>
      <dgm:spPr/>
      <dgm:t>
        <a:bodyPr/>
        <a:lstStyle/>
        <a:p>
          <a:endParaRPr lang="en-US"/>
        </a:p>
      </dgm:t>
    </dgm:pt>
    <dgm:pt modelId="{A2281958-3678-43A5-B95B-4C2456EBD564}" type="sibTrans" cxnId="{CF1B8900-67DF-4FD6-BF9C-DB632179A102}">
      <dgm:prSet/>
      <dgm:spPr/>
      <dgm:t>
        <a:bodyPr/>
        <a:lstStyle/>
        <a:p>
          <a:endParaRPr lang="en-US"/>
        </a:p>
      </dgm:t>
    </dgm:pt>
    <dgm:pt modelId="{D8E6D2B8-0C24-40A6-BD49-FBF53068A8F1}">
      <dgm:prSet phldrT="[Text]" custT="1"/>
      <dgm:spPr/>
      <dgm:t>
        <a:bodyPr/>
        <a:lstStyle/>
        <a:p>
          <a:r>
            <a:rPr lang="en-US" sz="2400" b="1">
              <a:latin typeface="Georgia" panose="02040502050405020303" pitchFamily="18" charset="0"/>
            </a:rPr>
            <a:t>Step 2</a:t>
          </a:r>
        </a:p>
        <a:p>
          <a:r>
            <a:rPr lang="en-US" sz="2400" b="1">
              <a:latin typeface="Georgia" panose="02040502050405020303" pitchFamily="18" charset="0"/>
            </a:rPr>
            <a:t>Admission</a:t>
          </a:r>
        </a:p>
      </dgm:t>
    </dgm:pt>
    <dgm:pt modelId="{170670CE-8DDC-4B95-8CD3-BC7E046BB22A}" type="parTrans" cxnId="{9AF9BE9A-E6E1-4F5E-9E4D-F4FB334681B9}">
      <dgm:prSet/>
      <dgm:spPr/>
      <dgm:t>
        <a:bodyPr/>
        <a:lstStyle/>
        <a:p>
          <a:endParaRPr lang="en-US"/>
        </a:p>
      </dgm:t>
    </dgm:pt>
    <dgm:pt modelId="{94C3D2B0-6CF3-4196-B92E-44F64DD2A9F7}" type="sibTrans" cxnId="{9AF9BE9A-E6E1-4F5E-9E4D-F4FB334681B9}">
      <dgm:prSet/>
      <dgm:spPr/>
      <dgm:t>
        <a:bodyPr/>
        <a:lstStyle/>
        <a:p>
          <a:endParaRPr lang="en-US"/>
        </a:p>
      </dgm:t>
    </dgm:pt>
    <dgm:pt modelId="{AD0C089F-B865-4889-8FCD-90A9B8C3816A}">
      <dgm:prSet phldrT="[Text]" custT="1"/>
      <dgm:spPr/>
      <dgm:t>
        <a:bodyPr/>
        <a:lstStyle/>
        <a:p>
          <a:r>
            <a:rPr lang="en-US" sz="2400" b="1">
              <a:latin typeface="Georgia" panose="02040502050405020303" pitchFamily="18" charset="0"/>
            </a:rPr>
            <a:t>Step 3</a:t>
          </a:r>
        </a:p>
        <a:p>
          <a:r>
            <a:rPr lang="en-US" sz="2400" b="1">
              <a:latin typeface="Georgia" panose="02040502050405020303" pitchFamily="18" charset="0"/>
            </a:rPr>
            <a:t>Registration</a:t>
          </a:r>
        </a:p>
      </dgm:t>
    </dgm:pt>
    <dgm:pt modelId="{37C86377-21F3-4406-8F24-0203D05D8BD2}" type="parTrans" cxnId="{5908A954-E94A-412F-9C4E-8FF66F3BE129}">
      <dgm:prSet/>
      <dgm:spPr/>
      <dgm:t>
        <a:bodyPr/>
        <a:lstStyle/>
        <a:p>
          <a:endParaRPr lang="en-US"/>
        </a:p>
      </dgm:t>
    </dgm:pt>
    <dgm:pt modelId="{4ED0F6DF-8304-4F4F-A6E4-5975D8DC1DAA}" type="sibTrans" cxnId="{5908A954-E94A-412F-9C4E-8FF66F3BE129}">
      <dgm:prSet/>
      <dgm:spPr/>
      <dgm:t>
        <a:bodyPr/>
        <a:lstStyle/>
        <a:p>
          <a:endParaRPr lang="en-US"/>
        </a:p>
      </dgm:t>
    </dgm:pt>
    <dgm:pt modelId="{622AF82C-9BF4-462E-8099-83CAB5FA47FC}" type="pres">
      <dgm:prSet presAssocID="{4A29154C-69A6-46FF-A595-948F18F36A02}" presName="Name0" presStyleCnt="0">
        <dgm:presLayoutVars>
          <dgm:dir/>
          <dgm:resizeHandles val="exact"/>
        </dgm:presLayoutVars>
      </dgm:prSet>
      <dgm:spPr/>
    </dgm:pt>
    <dgm:pt modelId="{649A156A-6410-40C9-985D-44F36FC62BC3}" type="pres">
      <dgm:prSet presAssocID="{31DC0632-C69C-42F6-A50F-5F11492A82B2}" presName="composite" presStyleCnt="0"/>
      <dgm:spPr/>
    </dgm:pt>
    <dgm:pt modelId="{169E789F-19C3-4CA8-9EE1-2774B7A6AE90}" type="pres">
      <dgm:prSet presAssocID="{31DC0632-C69C-42F6-A50F-5F11492A82B2}" presName="bgChev" presStyleLbl="node1" presStyleIdx="0" presStyleCnt="3"/>
      <dgm:spPr>
        <a:solidFill>
          <a:srgbClr val="041E42"/>
        </a:solidFill>
      </dgm:spPr>
    </dgm:pt>
    <dgm:pt modelId="{EA17BDBB-178A-45CF-B7D7-AC098C2F699D}" type="pres">
      <dgm:prSet presAssocID="{31DC0632-C69C-42F6-A50F-5F11492A82B2}" presName="txNode" presStyleLbl="fgAcc1" presStyleIdx="0" presStyleCnt="3">
        <dgm:presLayoutVars>
          <dgm:bulletEnabled val="1"/>
        </dgm:presLayoutVars>
      </dgm:prSet>
      <dgm:spPr/>
    </dgm:pt>
    <dgm:pt modelId="{4B831D08-E7D7-4D31-9743-43EB635FD0B9}" type="pres">
      <dgm:prSet presAssocID="{A2281958-3678-43A5-B95B-4C2456EBD564}" presName="compositeSpace" presStyleCnt="0"/>
      <dgm:spPr/>
    </dgm:pt>
    <dgm:pt modelId="{25C8E63E-7405-4B0F-B049-54ECBBADE741}" type="pres">
      <dgm:prSet presAssocID="{D8E6D2B8-0C24-40A6-BD49-FBF53068A8F1}" presName="composite" presStyleCnt="0"/>
      <dgm:spPr/>
    </dgm:pt>
    <dgm:pt modelId="{E80B614B-7A30-465E-A6F6-F490D480CC32}" type="pres">
      <dgm:prSet presAssocID="{D8E6D2B8-0C24-40A6-BD49-FBF53068A8F1}" presName="bgChev" presStyleLbl="node1" presStyleIdx="1" presStyleCnt="3"/>
      <dgm:spPr>
        <a:solidFill>
          <a:srgbClr val="041E42"/>
        </a:solidFill>
      </dgm:spPr>
    </dgm:pt>
    <dgm:pt modelId="{C7F981FC-728F-4027-9E17-4EFC237EEB51}" type="pres">
      <dgm:prSet presAssocID="{D8E6D2B8-0C24-40A6-BD49-FBF53068A8F1}" presName="txNode" presStyleLbl="fgAcc1" presStyleIdx="1" presStyleCnt="3" custScaleX="120421">
        <dgm:presLayoutVars>
          <dgm:bulletEnabled val="1"/>
        </dgm:presLayoutVars>
      </dgm:prSet>
      <dgm:spPr/>
    </dgm:pt>
    <dgm:pt modelId="{33F68D0B-0026-4693-AD74-4B057EB6FA73}" type="pres">
      <dgm:prSet presAssocID="{94C3D2B0-6CF3-4196-B92E-44F64DD2A9F7}" presName="compositeSpace" presStyleCnt="0"/>
      <dgm:spPr/>
    </dgm:pt>
    <dgm:pt modelId="{93869B00-35F3-4B9E-9D09-6472900F19AC}" type="pres">
      <dgm:prSet presAssocID="{AD0C089F-B865-4889-8FCD-90A9B8C3816A}" presName="composite" presStyleCnt="0"/>
      <dgm:spPr/>
    </dgm:pt>
    <dgm:pt modelId="{180E9CC5-E089-4A30-BE6D-E403036958FB}" type="pres">
      <dgm:prSet presAssocID="{AD0C089F-B865-4889-8FCD-90A9B8C3816A}" presName="bgChev" presStyleLbl="node1" presStyleIdx="2" presStyleCnt="3"/>
      <dgm:spPr>
        <a:solidFill>
          <a:srgbClr val="041E42"/>
        </a:solidFill>
      </dgm:spPr>
    </dgm:pt>
    <dgm:pt modelId="{432811B4-C14F-438A-B791-DCA5EE3DFFE0}" type="pres">
      <dgm:prSet presAssocID="{AD0C089F-B865-4889-8FCD-90A9B8C3816A}" presName="txNode" presStyleLbl="fgAcc1" presStyleIdx="2" presStyleCnt="3" custScaleX="130465">
        <dgm:presLayoutVars>
          <dgm:bulletEnabled val="1"/>
        </dgm:presLayoutVars>
      </dgm:prSet>
      <dgm:spPr/>
    </dgm:pt>
  </dgm:ptLst>
  <dgm:cxnLst>
    <dgm:cxn modelId="{CF1B8900-67DF-4FD6-BF9C-DB632179A102}" srcId="{4A29154C-69A6-46FF-A595-948F18F36A02}" destId="{31DC0632-C69C-42F6-A50F-5F11492A82B2}" srcOrd="0" destOrd="0" parTransId="{9BEA7B82-D830-4E70-A535-644702558724}" sibTransId="{A2281958-3678-43A5-B95B-4C2456EBD564}"/>
    <dgm:cxn modelId="{16FC2149-81A0-4E3C-85CB-16F5A9DE59B9}" type="presOf" srcId="{31DC0632-C69C-42F6-A50F-5F11492A82B2}" destId="{EA17BDBB-178A-45CF-B7D7-AC098C2F699D}" srcOrd="0" destOrd="0" presId="urn:microsoft.com/office/officeart/2005/8/layout/chevronAccent+Icon"/>
    <dgm:cxn modelId="{5908A954-E94A-412F-9C4E-8FF66F3BE129}" srcId="{4A29154C-69A6-46FF-A595-948F18F36A02}" destId="{AD0C089F-B865-4889-8FCD-90A9B8C3816A}" srcOrd="2" destOrd="0" parTransId="{37C86377-21F3-4406-8F24-0203D05D8BD2}" sibTransId="{4ED0F6DF-8304-4F4F-A6E4-5975D8DC1DAA}"/>
    <dgm:cxn modelId="{9AF9BE9A-E6E1-4F5E-9E4D-F4FB334681B9}" srcId="{4A29154C-69A6-46FF-A595-948F18F36A02}" destId="{D8E6D2B8-0C24-40A6-BD49-FBF53068A8F1}" srcOrd="1" destOrd="0" parTransId="{170670CE-8DDC-4B95-8CD3-BC7E046BB22A}" sibTransId="{94C3D2B0-6CF3-4196-B92E-44F64DD2A9F7}"/>
    <dgm:cxn modelId="{1B7980DE-E714-4DB1-AB52-3C039F79371D}" type="presOf" srcId="{AD0C089F-B865-4889-8FCD-90A9B8C3816A}" destId="{432811B4-C14F-438A-B791-DCA5EE3DFFE0}" srcOrd="0" destOrd="0" presId="urn:microsoft.com/office/officeart/2005/8/layout/chevronAccent+Icon"/>
    <dgm:cxn modelId="{98033FED-B8AF-4ED6-BEC5-CA3E0230844E}" type="presOf" srcId="{4A29154C-69A6-46FF-A595-948F18F36A02}" destId="{622AF82C-9BF4-462E-8099-83CAB5FA47FC}" srcOrd="0" destOrd="0" presId="urn:microsoft.com/office/officeart/2005/8/layout/chevronAccent+Icon"/>
    <dgm:cxn modelId="{CA22FCEE-EA8D-4165-8FEA-160348E3BBCA}" type="presOf" srcId="{D8E6D2B8-0C24-40A6-BD49-FBF53068A8F1}" destId="{C7F981FC-728F-4027-9E17-4EFC237EEB51}" srcOrd="0" destOrd="0" presId="urn:microsoft.com/office/officeart/2005/8/layout/chevronAccent+Icon"/>
    <dgm:cxn modelId="{68A8240C-F32E-4548-9FA5-09E652F6B68E}" type="presParOf" srcId="{622AF82C-9BF4-462E-8099-83CAB5FA47FC}" destId="{649A156A-6410-40C9-985D-44F36FC62BC3}" srcOrd="0" destOrd="0" presId="urn:microsoft.com/office/officeart/2005/8/layout/chevronAccent+Icon"/>
    <dgm:cxn modelId="{89AF2D86-5CF8-4622-9034-BFB122E0AA08}" type="presParOf" srcId="{649A156A-6410-40C9-985D-44F36FC62BC3}" destId="{169E789F-19C3-4CA8-9EE1-2774B7A6AE90}" srcOrd="0" destOrd="0" presId="urn:microsoft.com/office/officeart/2005/8/layout/chevronAccent+Icon"/>
    <dgm:cxn modelId="{63BBD62E-FDBC-4CB4-97B1-50430093DF65}" type="presParOf" srcId="{649A156A-6410-40C9-985D-44F36FC62BC3}" destId="{EA17BDBB-178A-45CF-B7D7-AC098C2F699D}" srcOrd="1" destOrd="0" presId="urn:microsoft.com/office/officeart/2005/8/layout/chevronAccent+Icon"/>
    <dgm:cxn modelId="{C41CB136-4F64-44D7-BEB1-584CAB9EEDEC}" type="presParOf" srcId="{622AF82C-9BF4-462E-8099-83CAB5FA47FC}" destId="{4B831D08-E7D7-4D31-9743-43EB635FD0B9}" srcOrd="1" destOrd="0" presId="urn:microsoft.com/office/officeart/2005/8/layout/chevronAccent+Icon"/>
    <dgm:cxn modelId="{E177FA38-FF68-4248-A8D2-7EF6E2A60BB9}" type="presParOf" srcId="{622AF82C-9BF4-462E-8099-83CAB5FA47FC}" destId="{25C8E63E-7405-4B0F-B049-54ECBBADE741}" srcOrd="2" destOrd="0" presId="urn:microsoft.com/office/officeart/2005/8/layout/chevronAccent+Icon"/>
    <dgm:cxn modelId="{475E001D-E605-430A-9091-413673089AFB}" type="presParOf" srcId="{25C8E63E-7405-4B0F-B049-54ECBBADE741}" destId="{E80B614B-7A30-465E-A6F6-F490D480CC32}" srcOrd="0" destOrd="0" presId="urn:microsoft.com/office/officeart/2005/8/layout/chevronAccent+Icon"/>
    <dgm:cxn modelId="{AF838C6F-7B79-4E5F-A811-83DD3E3BE818}" type="presParOf" srcId="{25C8E63E-7405-4B0F-B049-54ECBBADE741}" destId="{C7F981FC-728F-4027-9E17-4EFC237EEB51}" srcOrd="1" destOrd="0" presId="urn:microsoft.com/office/officeart/2005/8/layout/chevronAccent+Icon"/>
    <dgm:cxn modelId="{8158B47E-5AC0-4817-B486-DE8118376EB6}" type="presParOf" srcId="{622AF82C-9BF4-462E-8099-83CAB5FA47FC}" destId="{33F68D0B-0026-4693-AD74-4B057EB6FA73}" srcOrd="3" destOrd="0" presId="urn:microsoft.com/office/officeart/2005/8/layout/chevronAccent+Icon"/>
    <dgm:cxn modelId="{D67F9F14-0349-4E69-B17C-312EEE13CE2A}" type="presParOf" srcId="{622AF82C-9BF4-462E-8099-83CAB5FA47FC}" destId="{93869B00-35F3-4B9E-9D09-6472900F19AC}" srcOrd="4" destOrd="0" presId="urn:microsoft.com/office/officeart/2005/8/layout/chevronAccent+Icon"/>
    <dgm:cxn modelId="{FB8F2929-6BFD-45C3-855B-4B5C22FC50DC}" type="presParOf" srcId="{93869B00-35F3-4B9E-9D09-6472900F19AC}" destId="{180E9CC5-E089-4A30-BE6D-E403036958FB}" srcOrd="0" destOrd="0" presId="urn:microsoft.com/office/officeart/2005/8/layout/chevronAccent+Icon"/>
    <dgm:cxn modelId="{5E828618-BE8F-43B4-B2FE-AF56BA54C4CE}" type="presParOf" srcId="{93869B00-35F3-4B9E-9D09-6472900F19AC}" destId="{432811B4-C14F-438A-B791-DCA5EE3DFFE0}"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E789F-19C3-4CA8-9EE1-2774B7A6AE90}">
      <dsp:nvSpPr>
        <dsp:cNvPr id="0" name=""/>
        <dsp:cNvSpPr/>
      </dsp:nvSpPr>
      <dsp:spPr>
        <a:xfrm>
          <a:off x="1868" y="1124444"/>
          <a:ext cx="2357520" cy="910003"/>
        </a:xfrm>
        <a:prstGeom prst="chevron">
          <a:avLst>
            <a:gd name="adj" fmla="val 40000"/>
          </a:avLst>
        </a:prstGeom>
        <a:solidFill>
          <a:srgbClr val="041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7BDBB-178A-45CF-B7D7-AC098C2F699D}">
      <dsp:nvSpPr>
        <dsp:cNvPr id="0" name=""/>
        <dsp:cNvSpPr/>
      </dsp:nvSpPr>
      <dsp:spPr>
        <a:xfrm>
          <a:off x="630541" y="1351945"/>
          <a:ext cx="1990795" cy="910003"/>
        </a:xfrm>
        <a:prstGeom prst="roundRect">
          <a:avLst>
            <a:gd name="adj" fmla="val 10000"/>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latin typeface="Georgia" panose="02040502050405020303" pitchFamily="18" charset="0"/>
            </a:rPr>
            <a:t>Step 1</a:t>
          </a:r>
        </a:p>
        <a:p>
          <a:pPr marL="0" lvl="0" indent="0" algn="ctr" defTabSz="1066800">
            <a:lnSpc>
              <a:spcPct val="90000"/>
            </a:lnSpc>
            <a:spcBef>
              <a:spcPct val="0"/>
            </a:spcBef>
            <a:spcAft>
              <a:spcPct val="35000"/>
            </a:spcAft>
            <a:buNone/>
          </a:pPr>
          <a:r>
            <a:rPr lang="en-US" sz="2400" b="1" kern="1200">
              <a:latin typeface="Georgia" panose="02040502050405020303" pitchFamily="18" charset="0"/>
            </a:rPr>
            <a:t>Eligibility</a:t>
          </a:r>
        </a:p>
      </dsp:txBody>
      <dsp:txXfrm>
        <a:off x="657194" y="1378598"/>
        <a:ext cx="1937489" cy="856697"/>
      </dsp:txXfrm>
    </dsp:sp>
    <dsp:sp modelId="{E80B614B-7A30-465E-A6F6-F490D480CC32}">
      <dsp:nvSpPr>
        <dsp:cNvPr id="0" name=""/>
        <dsp:cNvSpPr/>
      </dsp:nvSpPr>
      <dsp:spPr>
        <a:xfrm>
          <a:off x="2694681" y="1124444"/>
          <a:ext cx="2357520" cy="910003"/>
        </a:xfrm>
        <a:prstGeom prst="chevron">
          <a:avLst>
            <a:gd name="adj" fmla="val 40000"/>
          </a:avLst>
        </a:prstGeom>
        <a:solidFill>
          <a:srgbClr val="041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981FC-728F-4027-9E17-4EFC237EEB51}">
      <dsp:nvSpPr>
        <dsp:cNvPr id="0" name=""/>
        <dsp:cNvSpPr/>
      </dsp:nvSpPr>
      <dsp:spPr>
        <a:xfrm>
          <a:off x="3120083" y="1351945"/>
          <a:ext cx="2397335" cy="9100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latin typeface="Georgia" panose="02040502050405020303" pitchFamily="18" charset="0"/>
            </a:rPr>
            <a:t>Step 2</a:t>
          </a:r>
        </a:p>
        <a:p>
          <a:pPr marL="0" lvl="0" indent="0" algn="ctr" defTabSz="1066800">
            <a:lnSpc>
              <a:spcPct val="90000"/>
            </a:lnSpc>
            <a:spcBef>
              <a:spcPct val="0"/>
            </a:spcBef>
            <a:spcAft>
              <a:spcPct val="35000"/>
            </a:spcAft>
            <a:buNone/>
          </a:pPr>
          <a:r>
            <a:rPr lang="en-US" sz="2400" b="1" kern="1200">
              <a:latin typeface="Georgia" panose="02040502050405020303" pitchFamily="18" charset="0"/>
            </a:rPr>
            <a:t>Admission</a:t>
          </a:r>
        </a:p>
      </dsp:txBody>
      <dsp:txXfrm>
        <a:off x="3146736" y="1378598"/>
        <a:ext cx="2344029" cy="856697"/>
      </dsp:txXfrm>
    </dsp:sp>
    <dsp:sp modelId="{180E9CC5-E089-4A30-BE6D-E403036958FB}">
      <dsp:nvSpPr>
        <dsp:cNvPr id="0" name=""/>
        <dsp:cNvSpPr/>
      </dsp:nvSpPr>
      <dsp:spPr>
        <a:xfrm>
          <a:off x="5590764" y="1124444"/>
          <a:ext cx="2357520" cy="910003"/>
        </a:xfrm>
        <a:prstGeom prst="chevron">
          <a:avLst>
            <a:gd name="adj" fmla="val 40000"/>
          </a:avLst>
        </a:prstGeom>
        <a:solidFill>
          <a:srgbClr val="041E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811B4-C14F-438A-B791-DCA5EE3DFFE0}">
      <dsp:nvSpPr>
        <dsp:cNvPr id="0" name=""/>
        <dsp:cNvSpPr/>
      </dsp:nvSpPr>
      <dsp:spPr>
        <a:xfrm>
          <a:off x="5916188" y="1351945"/>
          <a:ext cx="2597291" cy="9100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latin typeface="Georgia" panose="02040502050405020303" pitchFamily="18" charset="0"/>
            </a:rPr>
            <a:t>Step 3</a:t>
          </a:r>
        </a:p>
        <a:p>
          <a:pPr marL="0" lvl="0" indent="0" algn="ctr" defTabSz="1066800">
            <a:lnSpc>
              <a:spcPct val="90000"/>
            </a:lnSpc>
            <a:spcBef>
              <a:spcPct val="0"/>
            </a:spcBef>
            <a:spcAft>
              <a:spcPct val="35000"/>
            </a:spcAft>
            <a:buNone/>
          </a:pPr>
          <a:r>
            <a:rPr lang="en-US" sz="2400" b="1" kern="1200">
              <a:latin typeface="Georgia" panose="02040502050405020303" pitchFamily="18" charset="0"/>
            </a:rPr>
            <a:t>Registration</a:t>
          </a:r>
        </a:p>
      </dsp:txBody>
      <dsp:txXfrm>
        <a:off x="5942841" y="1378598"/>
        <a:ext cx="2543985" cy="8566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E452D9-FBFE-4DFB-8888-2A2CF6E49354}" type="datetimeFigureOut">
              <a:rPr lang="en-US" smtClean="0"/>
              <a:t>10/1/2024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F57022-2832-4223-A608-068ACD43033A}" type="slidenum">
              <a:rPr lang="en-US" smtClean="0"/>
              <a:t>‹#›</a:t>
            </a:fld>
            <a:endParaRPr lang="en-US" dirty="0"/>
          </a:p>
        </p:txBody>
      </p:sp>
    </p:spTree>
    <p:extLst>
      <p:ext uri="{BB962C8B-B14F-4D97-AF65-F5344CB8AC3E}">
        <p14:creationId xmlns:p14="http://schemas.microsoft.com/office/powerpoint/2010/main" val="37194582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5B0F1-C5CF-4AF1-8EF2-0DBDCA0195A1}" type="datetimeFigureOut">
              <a:rPr lang="en-US" smtClean="0"/>
              <a:t>10/1/2024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E8321-71C1-4492-A352-CB78157370E0}" type="slidenum">
              <a:rPr lang="en-US" smtClean="0"/>
              <a:t>‹#›</a:t>
            </a:fld>
            <a:endParaRPr lang="en-US" dirty="0"/>
          </a:p>
        </p:txBody>
      </p:sp>
    </p:spTree>
    <p:extLst>
      <p:ext uri="{BB962C8B-B14F-4D97-AF65-F5344CB8AC3E}">
        <p14:creationId xmlns:p14="http://schemas.microsoft.com/office/powerpoint/2010/main" val="31078387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2183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endParaRPr lang="en-US" sz="900" dirty="0"/>
          </a:p>
        </p:txBody>
      </p:sp>
      <p:sp>
        <p:nvSpPr>
          <p:cNvPr id="4" name="Date Placeholder 3"/>
          <p:cNvSpPr>
            <a:spLocks noGrp="1"/>
          </p:cNvSpPr>
          <p:nvPr>
            <p:ph type="dt" idx="10"/>
          </p:nvPr>
        </p:nvSpPr>
        <p:spPr/>
        <p:txBody>
          <a:bodyPr/>
          <a:lstStyle/>
          <a:p>
            <a:endParaRPr lang="en-US" dirty="0"/>
          </a:p>
        </p:txBody>
      </p:sp>
      <p:sp>
        <p:nvSpPr>
          <p:cNvPr id="6" name="Header Placeholder 5"/>
          <p:cNvSpPr>
            <a:spLocks noGrp="1"/>
          </p:cNvSpPr>
          <p:nvPr>
            <p:ph type="hdr" sz="quarter" idx="12"/>
          </p:nvPr>
        </p:nvSpPr>
        <p:spPr/>
        <p:txBody>
          <a:bodyPr/>
          <a:lstStyle/>
          <a:p>
            <a:r>
              <a:rPr lang="en-US" dirty="0"/>
              <a:t>College Credit Plus</a:t>
            </a:r>
          </a:p>
        </p:txBody>
      </p:sp>
    </p:spTree>
    <p:extLst>
      <p:ext uri="{BB962C8B-B14F-4D97-AF65-F5344CB8AC3E}">
        <p14:creationId xmlns:p14="http://schemas.microsoft.com/office/powerpoint/2010/main" val="326362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15365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04405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01561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18079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77796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8390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685879-7691-4B89-A43D-3EFA337FCD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942685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5391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1809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25985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57630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9705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4159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4732B7-0338-4B7D-8464-D133B6E665B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86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424420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23" name="Google Shape;323;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dirty="0"/>
          </a:p>
        </p:txBody>
      </p:sp>
      <p:sp>
        <p:nvSpPr>
          <p:cNvPr id="324" name="Google Shape;324;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College Credit Plus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5656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6" name="Header Placeholder 5"/>
          <p:cNvSpPr>
            <a:spLocks noGrp="1"/>
          </p:cNvSpPr>
          <p:nvPr>
            <p:ph type="hdr" sz="quarter" idx="12"/>
          </p:nvPr>
        </p:nvSpPr>
        <p:spPr/>
        <p:txBody>
          <a:bodyPr/>
          <a:lstStyle/>
          <a:p>
            <a:r>
              <a:rPr lang="en-US" dirty="0"/>
              <a:t>College Credit Plus</a:t>
            </a:r>
          </a:p>
        </p:txBody>
      </p:sp>
    </p:spTree>
    <p:extLst>
      <p:ext uri="{BB962C8B-B14F-4D97-AF65-F5344CB8AC3E}">
        <p14:creationId xmlns:p14="http://schemas.microsoft.com/office/powerpoint/2010/main" val="380866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72068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
        <p:nvSpPr>
          <p:cNvPr id="4" name="Header Placeholder 3"/>
          <p:cNvSpPr>
            <a:spLocks noGrp="1"/>
          </p:cNvSpPr>
          <p:nvPr>
            <p:ph type="hdr" sz="quarter" idx="13"/>
          </p:nvPr>
        </p:nvSpPr>
        <p:spPr/>
        <p:txBody>
          <a:bodyPr/>
          <a:lstStyle/>
          <a:p>
            <a:r>
              <a:rPr lang="en-US" dirty="0"/>
              <a:t>College Credit Plus</a:t>
            </a:r>
          </a:p>
        </p:txBody>
      </p:sp>
    </p:spTree>
    <p:extLst>
      <p:ext uri="{BB962C8B-B14F-4D97-AF65-F5344CB8AC3E}">
        <p14:creationId xmlns:p14="http://schemas.microsoft.com/office/powerpoint/2010/main" val="2852998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41E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899FD-F8AE-E443-A2F6-2D3475A27614}"/>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p:nvPr>
        </p:nvSpPr>
        <p:spPr>
          <a:xfrm>
            <a:off x="473308" y="1122363"/>
            <a:ext cx="8197385" cy="2387600"/>
          </a:xfrm>
        </p:spPr>
        <p:txBody>
          <a:bodyPr lIns="0" tIns="0" rIns="0" bIns="0" anchor="b">
            <a:noAutofit/>
          </a:bodyPr>
          <a:lstStyle>
            <a:lvl1pPr algn="l">
              <a:defRPr sz="6000" cap="all" spc="75" baseline="0">
                <a:solidFill>
                  <a:srgbClr val="A89968"/>
                </a:solidFill>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p:nvPr>
        </p:nvSpPr>
        <p:spPr>
          <a:xfrm>
            <a:off x="473308" y="3602038"/>
            <a:ext cx="8197385" cy="1655762"/>
          </a:xfrm>
          <a:prstGeom prst="rect">
            <a:avLst/>
          </a:prstGeom>
        </p:spPr>
        <p:txBody>
          <a:bodyPr lIns="0" tIns="0" rIns="0" bIns="0">
            <a:noAutofit/>
          </a:bodyPr>
          <a:lstStyle>
            <a:lvl1pPr marL="0" indent="0" algn="l">
              <a:buNone/>
              <a:defRPr sz="2700">
                <a:solidFill>
                  <a:schemeClr val="bg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Graphic 6">
            <a:extLst>
              <a:ext uri="{FF2B5EF4-FFF2-40B4-BE49-F238E27FC236}">
                <a16:creationId xmlns:a16="http://schemas.microsoft.com/office/drawing/2014/main" id="{35C8CD65-8B95-6F49-866F-118D605EBBF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362608" y="5951623"/>
            <a:ext cx="1308085" cy="558794"/>
          </a:xfrm>
          <a:prstGeom prst="rect">
            <a:avLst/>
          </a:prstGeom>
        </p:spPr>
      </p:pic>
      <p:cxnSp>
        <p:nvCxnSpPr>
          <p:cNvPr id="8" name="Straight Connector 7">
            <a:extLst>
              <a:ext uri="{FF2B5EF4-FFF2-40B4-BE49-F238E27FC236}">
                <a16:creationId xmlns:a16="http://schemas.microsoft.com/office/drawing/2014/main" id="{C5E44B96-9B76-D14E-ACF3-7144347FCD7F}"/>
              </a:ext>
            </a:extLst>
          </p:cNvPr>
          <p:cNvCxnSpPr/>
          <p:nvPr userDrawn="1"/>
        </p:nvCxnSpPr>
        <p:spPr>
          <a:xfrm>
            <a:off x="473308" y="5721180"/>
            <a:ext cx="819738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5">
            <a:extLst>
              <a:ext uri="{FF2B5EF4-FFF2-40B4-BE49-F238E27FC236}">
                <a16:creationId xmlns:a16="http://schemas.microsoft.com/office/drawing/2014/main" id="{A7FF35A2-5C5B-9443-A3D8-4D6A1DF24FE7}"/>
              </a:ext>
            </a:extLst>
          </p:cNvPr>
          <p:cNvSpPr>
            <a:spLocks noGrp="1"/>
          </p:cNvSpPr>
          <p:nvPr>
            <p:ph type="body" sz="quarter" idx="15" hasCustomPrompt="1"/>
          </p:nvPr>
        </p:nvSpPr>
        <p:spPr>
          <a:xfrm>
            <a:off x="473308"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3" name="TextBox 22">
            <a:extLst>
              <a:ext uri="{FF2B5EF4-FFF2-40B4-BE49-F238E27FC236}">
                <a16:creationId xmlns:a16="http://schemas.microsoft.com/office/drawing/2014/main" id="{E67B252F-CFCB-BE48-886C-D4E113BC4D1C}"/>
              </a:ext>
            </a:extLst>
          </p:cNvPr>
          <p:cNvSpPr txBox="1"/>
          <p:nvPr userDrawn="1"/>
        </p:nvSpPr>
        <p:spPr>
          <a:xfrm>
            <a:off x="4541801"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02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886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15730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022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A4A43D-6E1F-F544-9C17-7F03890F09FB}"/>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12F82459-1B0A-ED4D-8E2A-B2F5E8F16413}"/>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23011B8-29CE-4540-9F7B-4E7EC2680332}"/>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166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82D67-8B99-4A4E-AD2C-26851899850A}"/>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78CE94EC-592F-F747-96CA-B134450792FF}"/>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B6E49C1-5D36-9E45-8FA4-51BCF677C94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0158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75D5A-511F-7E45-B9F0-4EE36EB538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13691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91EB79FE-A84B-D04F-851A-61661A8B515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F3D79D4-2FE0-604F-B7F6-3004266CDA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4"/>
            <a:ext cx="1112214" cy="475121"/>
          </a:xfrm>
          <a:prstGeom prst="rect">
            <a:avLst/>
          </a:prstGeom>
        </p:spPr>
      </p:pic>
      <p:cxnSp>
        <p:nvCxnSpPr>
          <p:cNvPr id="12" name="Straight Connector 11">
            <a:extLst>
              <a:ext uri="{FF2B5EF4-FFF2-40B4-BE49-F238E27FC236}">
                <a16:creationId xmlns:a16="http://schemas.microsoft.com/office/drawing/2014/main" id="{A8755384-0657-2D4F-89DB-43B6F745932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788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45AB82-9E26-4D48-B592-8CA72D5474FC}"/>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Vertical Title 1"/>
          <p:cNvSpPr>
            <a:spLocks noGrp="1"/>
          </p:cNvSpPr>
          <p:nvPr>
            <p:ph type="title" orient="vert"/>
          </p:nvPr>
        </p:nvSpPr>
        <p:spPr>
          <a:xfrm>
            <a:off x="6543675" y="365125"/>
            <a:ext cx="1971675" cy="56579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65798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BDB581BA-CB62-8944-B758-D71BAA6C5BA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43755BC2-15F9-8747-B3AA-AF9CE20F2E3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4"/>
            <a:ext cx="1112214" cy="475121"/>
          </a:xfrm>
          <a:prstGeom prst="rect">
            <a:avLst/>
          </a:prstGeom>
        </p:spPr>
      </p:pic>
      <p:cxnSp>
        <p:nvCxnSpPr>
          <p:cNvPr id="12" name="Straight Connector 11">
            <a:extLst>
              <a:ext uri="{FF2B5EF4-FFF2-40B4-BE49-F238E27FC236}">
                <a16:creationId xmlns:a16="http://schemas.microsoft.com/office/drawing/2014/main" id="{413CD532-F17B-E740-B51B-02F6182DD38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4499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41E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899FD-F8AE-E443-A2F6-2D3475A27614}"/>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p:nvPr>
        </p:nvSpPr>
        <p:spPr>
          <a:xfrm>
            <a:off x="473308" y="1122363"/>
            <a:ext cx="8197385" cy="2387600"/>
          </a:xfrm>
        </p:spPr>
        <p:txBody>
          <a:bodyPr lIns="0" tIns="0" rIns="0" bIns="0" anchor="b">
            <a:noAutofit/>
          </a:bodyPr>
          <a:lstStyle>
            <a:lvl1pPr algn="l">
              <a:defRPr sz="6000" cap="all" spc="75" baseline="0">
                <a:solidFill>
                  <a:srgbClr val="A89968"/>
                </a:solidFill>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p:nvPr>
        </p:nvSpPr>
        <p:spPr>
          <a:xfrm>
            <a:off x="473308" y="3602038"/>
            <a:ext cx="8197385" cy="1655762"/>
          </a:xfrm>
          <a:prstGeom prst="rect">
            <a:avLst/>
          </a:prstGeom>
        </p:spPr>
        <p:txBody>
          <a:bodyPr lIns="0" tIns="0" rIns="0" bIns="0">
            <a:noAutofit/>
          </a:bodyPr>
          <a:lstStyle>
            <a:lvl1pPr marL="0" indent="0" algn="l">
              <a:buNone/>
              <a:defRPr sz="2700">
                <a:solidFill>
                  <a:schemeClr val="bg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cxnSp>
        <p:nvCxnSpPr>
          <p:cNvPr id="8" name="Straight Connector 7">
            <a:extLst>
              <a:ext uri="{FF2B5EF4-FFF2-40B4-BE49-F238E27FC236}">
                <a16:creationId xmlns:a16="http://schemas.microsoft.com/office/drawing/2014/main" id="{C5E44B96-9B76-D14E-ACF3-7144347FCD7F}"/>
              </a:ext>
            </a:extLst>
          </p:cNvPr>
          <p:cNvCxnSpPr/>
          <p:nvPr userDrawn="1"/>
        </p:nvCxnSpPr>
        <p:spPr>
          <a:xfrm>
            <a:off x="473308" y="5721180"/>
            <a:ext cx="819738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5">
            <a:extLst>
              <a:ext uri="{FF2B5EF4-FFF2-40B4-BE49-F238E27FC236}">
                <a16:creationId xmlns:a16="http://schemas.microsoft.com/office/drawing/2014/main" id="{A7FF35A2-5C5B-9443-A3D8-4D6A1DF24FE7}"/>
              </a:ext>
            </a:extLst>
          </p:cNvPr>
          <p:cNvSpPr>
            <a:spLocks noGrp="1"/>
          </p:cNvSpPr>
          <p:nvPr>
            <p:ph type="body" sz="quarter" idx="15" hasCustomPrompt="1"/>
          </p:nvPr>
        </p:nvSpPr>
        <p:spPr>
          <a:xfrm>
            <a:off x="473308"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3" name="TextBox 22">
            <a:extLst>
              <a:ext uri="{FF2B5EF4-FFF2-40B4-BE49-F238E27FC236}">
                <a16:creationId xmlns:a16="http://schemas.microsoft.com/office/drawing/2014/main" id="{E67B252F-CFCB-BE48-886C-D4E113BC4D1C}"/>
              </a:ext>
            </a:extLst>
          </p:cNvPr>
          <p:cNvSpPr txBox="1"/>
          <p:nvPr userDrawn="1"/>
        </p:nvSpPr>
        <p:spPr>
          <a:xfrm>
            <a:off x="3597256"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AA2A5369-ADFB-5546-8685-66F3414C494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475181" y="5934877"/>
            <a:ext cx="2168447" cy="663079"/>
          </a:xfrm>
          <a:prstGeom prst="rect">
            <a:avLst/>
          </a:prstGeom>
        </p:spPr>
      </p:pic>
    </p:spTree>
    <p:extLst>
      <p:ext uri="{BB962C8B-B14F-4D97-AF65-F5344CB8AC3E}">
        <p14:creationId xmlns:p14="http://schemas.microsoft.com/office/powerpoint/2010/main" val="46310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41E4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7223A9-D871-8142-A87A-BE156457A781}"/>
              </a:ext>
            </a:extLst>
          </p:cNvPr>
          <p:cNvPicPr>
            <a:picLocks noChangeAspect="1"/>
          </p:cNvPicPr>
          <p:nvPr userDrawn="1"/>
        </p:nvPicPr>
        <p:blipFill rotWithShape="1">
          <a:blip r:embed="rId2"/>
          <a:srcRect l="996" t="5810" r="795" b="25539"/>
          <a:stretch/>
        </p:blipFill>
        <p:spPr>
          <a:xfrm rot="16200000">
            <a:off x="4127154" y="1841153"/>
            <a:ext cx="6858005" cy="3175687"/>
          </a:xfrm>
          <a:prstGeom prst="rect">
            <a:avLst/>
          </a:prstGeom>
        </p:spPr>
      </p:pic>
      <p:pic>
        <p:nvPicPr>
          <p:cNvPr id="11" name="Picture 10">
            <a:extLst>
              <a:ext uri="{FF2B5EF4-FFF2-40B4-BE49-F238E27FC236}">
                <a16:creationId xmlns:a16="http://schemas.microsoft.com/office/drawing/2014/main" id="{3DA87849-F4CC-D543-B821-90B0154A0F2A}"/>
              </a:ext>
            </a:extLst>
          </p:cNvPr>
          <p:cNvPicPr>
            <a:picLocks noChangeAspect="1"/>
          </p:cNvPicPr>
          <p:nvPr userDrawn="1"/>
        </p:nvPicPr>
        <p:blipFill>
          <a:blip r:embed="rId3">
            <a:alphaModFix amt="46000"/>
          </a:blip>
          <a:stretch>
            <a:fillRect/>
          </a:stretch>
        </p:blipFill>
        <p:spPr>
          <a:xfrm>
            <a:off x="5968310" y="0"/>
            <a:ext cx="3175688" cy="1575554"/>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4"/>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85EEBCC6-D9C3-A04C-84D6-E0EAC530DB09}"/>
              </a:ext>
            </a:extLst>
          </p:cNvPr>
          <p:cNvSpPr>
            <a:spLocks noGrp="1"/>
          </p:cNvSpPr>
          <p:nvPr>
            <p:ph type="body" sz="quarter" idx="15" hasCustomPrompt="1"/>
          </p:nvPr>
        </p:nvSpPr>
        <p:spPr>
          <a:xfrm>
            <a:off x="485775"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0DFCE3F3-F762-C142-A833-EEF7E0C9E0B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699842" y="252151"/>
            <a:ext cx="2168447" cy="663079"/>
          </a:xfrm>
          <a:prstGeom prst="rect">
            <a:avLst/>
          </a:prstGeom>
        </p:spPr>
      </p:pic>
    </p:spTree>
    <p:extLst>
      <p:ext uri="{BB962C8B-B14F-4D97-AF65-F5344CB8AC3E}">
        <p14:creationId xmlns:p14="http://schemas.microsoft.com/office/powerpoint/2010/main" val="4283791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2">
    <p:bg>
      <p:bgPr>
        <a:solidFill>
          <a:srgbClr val="041E4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DD08C5-12D6-314D-BB01-F838ADE6620E}"/>
              </a:ext>
            </a:extLst>
          </p:cNvPr>
          <p:cNvSpPr/>
          <p:nvPr userDrawn="1"/>
        </p:nvSpPr>
        <p:spPr>
          <a:xfrm>
            <a:off x="4943" y="0"/>
            <a:ext cx="9139057" cy="68580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6B1B761A-27A7-E640-AAA0-157C2096C616}"/>
              </a:ext>
            </a:extLst>
          </p:cNvPr>
          <p:cNvSpPr>
            <a:spLocks noGrp="1"/>
          </p:cNvSpPr>
          <p:nvPr>
            <p:ph type="pic" sz="quarter" idx="16"/>
          </p:nvPr>
        </p:nvSpPr>
        <p:spPr>
          <a:xfrm>
            <a:off x="5968310" y="0"/>
            <a:ext cx="3175690" cy="6858000"/>
          </a:xfrm>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2"/>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Arial" panose="020B0604020202020204" pitchFamily="34" charset="0"/>
                <a:cs typeface="Arial" panose="020B0604020202020204" pitchFamily="34" charset="0"/>
              </a:rPr>
              <a:t>Presenter name</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Title, Department</a:t>
            </a:r>
          </a:p>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5F1BFC3D-FD45-B747-8EE7-777A47B105D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73308" y="5947130"/>
            <a:ext cx="2168447" cy="663079"/>
          </a:xfrm>
          <a:prstGeom prst="rect">
            <a:avLst/>
          </a:prstGeom>
        </p:spPr>
      </p:pic>
    </p:spTree>
    <p:extLst>
      <p:ext uri="{BB962C8B-B14F-4D97-AF65-F5344CB8AC3E}">
        <p14:creationId xmlns:p14="http://schemas.microsoft.com/office/powerpoint/2010/main" val="387365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41E4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7223A9-D871-8142-A87A-BE156457A781}"/>
              </a:ext>
            </a:extLst>
          </p:cNvPr>
          <p:cNvPicPr>
            <a:picLocks noChangeAspect="1"/>
          </p:cNvPicPr>
          <p:nvPr userDrawn="1"/>
        </p:nvPicPr>
        <p:blipFill rotWithShape="1">
          <a:blip r:embed="rId2"/>
          <a:srcRect l="996" t="5810" r="795" b="25539"/>
          <a:stretch/>
        </p:blipFill>
        <p:spPr>
          <a:xfrm rot="16200000">
            <a:off x="4127154" y="1841153"/>
            <a:ext cx="6858005" cy="3175687"/>
          </a:xfrm>
          <a:prstGeom prst="rect">
            <a:avLst/>
          </a:prstGeom>
        </p:spPr>
      </p:pic>
      <p:pic>
        <p:nvPicPr>
          <p:cNvPr id="11" name="Picture 10">
            <a:extLst>
              <a:ext uri="{FF2B5EF4-FFF2-40B4-BE49-F238E27FC236}">
                <a16:creationId xmlns:a16="http://schemas.microsoft.com/office/drawing/2014/main" id="{3DA87849-F4CC-D543-B821-90B0154A0F2A}"/>
              </a:ext>
            </a:extLst>
          </p:cNvPr>
          <p:cNvPicPr>
            <a:picLocks noChangeAspect="1"/>
          </p:cNvPicPr>
          <p:nvPr userDrawn="1"/>
        </p:nvPicPr>
        <p:blipFill>
          <a:blip r:embed="rId3">
            <a:alphaModFix amt="46000"/>
          </a:blip>
          <a:stretch>
            <a:fillRect/>
          </a:stretch>
        </p:blipFill>
        <p:spPr>
          <a:xfrm>
            <a:off x="5968310" y="0"/>
            <a:ext cx="3175688" cy="1575554"/>
          </a:xfrm>
          <a:prstGeom prst="rect">
            <a:avLst/>
          </a:prstGeom>
        </p:spPr>
      </p:pic>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31873" y="248504"/>
            <a:ext cx="981075" cy="4191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6"/>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85EEBCC6-D9C3-A04C-84D6-E0EAC530DB09}"/>
              </a:ext>
            </a:extLst>
          </p:cNvPr>
          <p:cNvSpPr>
            <a:spLocks noGrp="1"/>
          </p:cNvSpPr>
          <p:nvPr>
            <p:ph type="body" sz="quarter" idx="15" hasCustomPrompt="1"/>
          </p:nvPr>
        </p:nvSpPr>
        <p:spPr>
          <a:xfrm>
            <a:off x="485775"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57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A8996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6021DE-946F-2444-ABF9-77B088E73F3F}"/>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9" name="Graphic 8">
            <a:extLst>
              <a:ext uri="{FF2B5EF4-FFF2-40B4-BE49-F238E27FC236}">
                <a16:creationId xmlns:a16="http://schemas.microsoft.com/office/drawing/2014/main" id="{ED3E9BB7-9653-7845-ABEC-CFC6D559178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699841" y="252150"/>
            <a:ext cx="2168449" cy="663079"/>
          </a:xfrm>
          <a:prstGeom prst="rect">
            <a:avLst/>
          </a:prstGeom>
        </p:spPr>
      </p:pic>
      <p:sp>
        <p:nvSpPr>
          <p:cNvPr id="2" name="Title 1">
            <a:extLst>
              <a:ext uri="{FF2B5EF4-FFF2-40B4-BE49-F238E27FC236}">
                <a16:creationId xmlns:a16="http://schemas.microsoft.com/office/drawing/2014/main" id="{778FC574-4858-E640-99C2-16CD9E1FF94A}"/>
              </a:ext>
            </a:extLst>
          </p:cNvPr>
          <p:cNvSpPr>
            <a:spLocks noGrp="1"/>
          </p:cNvSpPr>
          <p:nvPr>
            <p:ph type="title"/>
          </p:nvPr>
        </p:nvSpPr>
        <p:spPr>
          <a:xfrm>
            <a:off x="490298" y="2953265"/>
            <a:ext cx="4964456" cy="1609210"/>
          </a:xfrm>
        </p:spPr>
        <p:txBody>
          <a:bodyPr lIns="0" tIns="0" rIns="0" bIns="0" anchor="t" anchorCtr="0">
            <a:noAutofit/>
          </a:bodyPr>
          <a:lstStyle>
            <a:lvl1pPr>
              <a:defRPr sz="4500" cap="all" spc="75" baseline="0">
                <a:solidFill>
                  <a:schemeClr val="bg1"/>
                </a:solidFill>
                <a:latin typeface="Impact" panose="020B080603090205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D2023AA-2197-0446-AB42-D28BA422DD8A}"/>
              </a:ext>
            </a:extLst>
          </p:cNvPr>
          <p:cNvSpPr>
            <a:spLocks noGrp="1"/>
          </p:cNvSpPr>
          <p:nvPr>
            <p:ph type="body" idx="1" hasCustomPrompt="1"/>
          </p:nvPr>
        </p:nvSpPr>
        <p:spPr>
          <a:xfrm>
            <a:off x="490298" y="4829176"/>
            <a:ext cx="4964456" cy="595440"/>
          </a:xfrm>
          <a:prstGeom prst="rect">
            <a:avLst/>
          </a:prstGeom>
        </p:spPr>
        <p:txBody>
          <a:bodyPr lIns="0" tIns="0" rIns="0" bIns="0">
            <a:noAutofit/>
          </a:bodyPr>
          <a:lstStyle>
            <a:lvl1pPr marL="0" indent="0">
              <a:buNone/>
              <a:defRPr sz="2250">
                <a:solidFill>
                  <a:srgbClr val="041E42"/>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0" name="Text Placeholder 9">
            <a:extLst>
              <a:ext uri="{FF2B5EF4-FFF2-40B4-BE49-F238E27FC236}">
                <a16:creationId xmlns:a16="http://schemas.microsoft.com/office/drawing/2014/main" id="{92FE8BA0-9E2C-CF44-BABD-55B346783B67}"/>
              </a:ext>
            </a:extLst>
          </p:cNvPr>
          <p:cNvSpPr>
            <a:spLocks noGrp="1"/>
          </p:cNvSpPr>
          <p:nvPr>
            <p:ph type="body" sz="quarter" idx="13" hasCustomPrompt="1"/>
          </p:nvPr>
        </p:nvSpPr>
        <p:spPr>
          <a:xfrm>
            <a:off x="495061" y="2250003"/>
            <a:ext cx="4542235" cy="436563"/>
          </a:xfrm>
          <a:prstGeom prst="rect">
            <a:avLst/>
          </a:prstGeom>
        </p:spPr>
        <p:txBody>
          <a:bodyPr lIns="0" tIns="0" rIns="0" bIns="0" anchor="b" anchorCtr="0">
            <a:noAutofit/>
          </a:bodyPr>
          <a:lstStyle>
            <a:lvl1pPr marL="0" indent="0">
              <a:buNone/>
              <a:defRPr sz="1050" b="1" cap="all" spc="75" baseline="0">
                <a:solidFill>
                  <a:srgbClr val="041E42"/>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1" name="Straight Connector 10">
            <a:extLst>
              <a:ext uri="{FF2B5EF4-FFF2-40B4-BE49-F238E27FC236}">
                <a16:creationId xmlns:a16="http://schemas.microsoft.com/office/drawing/2014/main" id="{3E451DA1-6FA8-4E4D-A5F4-77545F145275}"/>
              </a:ext>
            </a:extLst>
          </p:cNvPr>
          <p:cNvCxnSpPr>
            <a:cxnSpLocks/>
          </p:cNvCxnSpPr>
          <p:nvPr userDrawn="1"/>
        </p:nvCxnSpPr>
        <p:spPr>
          <a:xfrm>
            <a:off x="495061" y="5523468"/>
            <a:ext cx="56473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2D5FF7-C44F-5149-AC5F-9B7A8D72CC3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203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FFF7E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7115E2-1332-DE4E-9F47-45778FE193AE}"/>
              </a:ext>
            </a:extLst>
          </p:cNvPr>
          <p:cNvPicPr>
            <a:picLocks noChangeAspect="1"/>
          </p:cNvPicPr>
          <p:nvPr userDrawn="1"/>
        </p:nvPicPr>
        <p:blipFill>
          <a:blip r:embed="rId2"/>
          <a:srcRect/>
          <a:stretch/>
        </p:blipFill>
        <p:spPr>
          <a:xfrm>
            <a:off x="0" y="0"/>
            <a:ext cx="9144000" cy="6858000"/>
          </a:xfrm>
          <a:prstGeom prst="rect">
            <a:avLst/>
          </a:prstGeom>
        </p:spPr>
      </p:pic>
      <p:pic>
        <p:nvPicPr>
          <p:cNvPr id="9" name="Graphic 8">
            <a:extLst>
              <a:ext uri="{FF2B5EF4-FFF2-40B4-BE49-F238E27FC236}">
                <a16:creationId xmlns:a16="http://schemas.microsoft.com/office/drawing/2014/main" id="{4C418389-F925-E946-B7F1-019A85A8955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86022" y="252150"/>
            <a:ext cx="1382268" cy="422677"/>
          </a:xfrm>
          <a:prstGeom prst="rect">
            <a:avLst/>
          </a:prstGeom>
        </p:spPr>
      </p:pic>
      <p:sp>
        <p:nvSpPr>
          <p:cNvPr id="12" name="Title 1">
            <a:extLst>
              <a:ext uri="{FF2B5EF4-FFF2-40B4-BE49-F238E27FC236}">
                <a16:creationId xmlns:a16="http://schemas.microsoft.com/office/drawing/2014/main" id="{450A6A17-9EB7-1E40-85C0-F057028282BA}"/>
              </a:ext>
            </a:extLst>
          </p:cNvPr>
          <p:cNvSpPr>
            <a:spLocks noGrp="1"/>
          </p:cNvSpPr>
          <p:nvPr>
            <p:ph type="title"/>
          </p:nvPr>
        </p:nvSpPr>
        <p:spPr>
          <a:xfrm>
            <a:off x="491503" y="2953265"/>
            <a:ext cx="4964456" cy="1609210"/>
          </a:xfrm>
        </p:spPr>
        <p:txBody>
          <a:bodyPr lIns="0" tIns="0" rIns="0" bIns="0" anchor="t" anchorCtr="0">
            <a:noAutofit/>
          </a:bodyPr>
          <a:lstStyle>
            <a:lvl1pPr>
              <a:defRPr sz="5400" cap="all" spc="75" baseline="0">
                <a:solidFill>
                  <a:srgbClr val="041E42"/>
                </a:solidFill>
                <a:latin typeface="Impact" panose="020B080603090205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9F8DFEB7-3679-3547-A29F-A715A56176E3}"/>
              </a:ext>
            </a:extLst>
          </p:cNvPr>
          <p:cNvSpPr>
            <a:spLocks noGrp="1"/>
          </p:cNvSpPr>
          <p:nvPr>
            <p:ph type="body" idx="1" hasCustomPrompt="1"/>
          </p:nvPr>
        </p:nvSpPr>
        <p:spPr>
          <a:xfrm>
            <a:off x="491503" y="5198586"/>
            <a:ext cx="4964456" cy="595440"/>
          </a:xfrm>
          <a:prstGeom prst="rect">
            <a:avLst/>
          </a:prstGeom>
        </p:spPr>
        <p:txBody>
          <a:bodyPr lIns="0" tIns="0" rIns="0" bIns="0">
            <a:noAutofit/>
          </a:bodyPr>
          <a:lstStyle>
            <a:lvl1pPr marL="0" indent="0">
              <a:buNone/>
              <a:defRPr sz="3000">
                <a:solidFill>
                  <a:srgbClr val="004C9D"/>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5" name="Text Placeholder 9">
            <a:extLst>
              <a:ext uri="{FF2B5EF4-FFF2-40B4-BE49-F238E27FC236}">
                <a16:creationId xmlns:a16="http://schemas.microsoft.com/office/drawing/2014/main" id="{60E59F6F-70DD-D44B-B463-CE6EDC04F540}"/>
              </a:ext>
            </a:extLst>
          </p:cNvPr>
          <p:cNvSpPr>
            <a:spLocks noGrp="1"/>
          </p:cNvSpPr>
          <p:nvPr>
            <p:ph type="body" sz="quarter" idx="13" hasCustomPrompt="1"/>
          </p:nvPr>
        </p:nvSpPr>
        <p:spPr>
          <a:xfrm>
            <a:off x="496266" y="2250003"/>
            <a:ext cx="4542235" cy="436563"/>
          </a:xfrm>
          <a:prstGeom prst="rect">
            <a:avLst/>
          </a:prstGeom>
        </p:spPr>
        <p:txBody>
          <a:bodyPr lIns="0" tIns="0" rIns="0" bIns="0" anchor="b" anchorCtr="0">
            <a:noAutofit/>
          </a:bodyPr>
          <a:lstStyle>
            <a:lvl1pPr marL="0" indent="0">
              <a:buNone/>
              <a:defRPr sz="1400" b="1" cap="all" spc="75" baseline="0">
                <a:solidFill>
                  <a:srgbClr val="A89968"/>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6" name="Straight Connector 15">
            <a:extLst>
              <a:ext uri="{FF2B5EF4-FFF2-40B4-BE49-F238E27FC236}">
                <a16:creationId xmlns:a16="http://schemas.microsoft.com/office/drawing/2014/main" id="{B2C6FB1D-2182-9F4E-AC14-7D349148A75A}"/>
              </a:ext>
            </a:extLst>
          </p:cNvPr>
          <p:cNvCxnSpPr>
            <a:cxnSpLocks/>
          </p:cNvCxnSpPr>
          <p:nvPr userDrawn="1"/>
        </p:nvCxnSpPr>
        <p:spPr>
          <a:xfrm>
            <a:off x="496266" y="5892878"/>
            <a:ext cx="4771473"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E26DA4-655B-2946-B7D6-97ACB07E886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357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F7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88C09-1C04-D749-9B9A-1954A04E0B73}"/>
              </a:ext>
            </a:extLst>
          </p:cNvPr>
          <p:cNvPicPr>
            <a:picLocks noChangeAspect="1"/>
          </p:cNvPicPr>
          <p:nvPr userDrawn="1"/>
        </p:nvPicPr>
        <p:blipFill>
          <a:blip r:embed="rId2"/>
          <a:srcRect/>
          <a:stretch/>
        </p:blipFill>
        <p:spPr>
          <a:xfrm>
            <a:off x="0" y="0"/>
            <a:ext cx="9144000" cy="6858000"/>
          </a:xfrm>
          <a:prstGeom prst="rect">
            <a:avLst/>
          </a:prstGeom>
        </p:spPr>
      </p:pic>
      <p:pic>
        <p:nvPicPr>
          <p:cNvPr id="6" name="Graphic 5">
            <a:extLst>
              <a:ext uri="{FF2B5EF4-FFF2-40B4-BE49-F238E27FC236}">
                <a16:creationId xmlns:a16="http://schemas.microsoft.com/office/drawing/2014/main" id="{27861679-0949-EB4A-ACE2-F1813F1B8FC5}"/>
              </a:ext>
            </a:extLst>
          </p:cNvPr>
          <p:cNvPicPr>
            <a:picLocks noChangeAspect="1"/>
          </p:cNvPicPr>
          <p:nvPr userDrawn="1"/>
        </p:nvPicPr>
        <p:blipFill>
          <a:blip r:embed="rId3"/>
          <a:srcRect/>
          <a:stretch/>
        </p:blipFill>
        <p:spPr>
          <a:xfrm>
            <a:off x="4334191" y="5091566"/>
            <a:ext cx="475620" cy="593618"/>
          </a:xfrm>
          <a:prstGeom prst="rect">
            <a:avLst/>
          </a:prstGeom>
        </p:spPr>
      </p:pic>
      <p:pic>
        <p:nvPicPr>
          <p:cNvPr id="8" name="Graphic 7">
            <a:extLst>
              <a:ext uri="{FF2B5EF4-FFF2-40B4-BE49-F238E27FC236}">
                <a16:creationId xmlns:a16="http://schemas.microsoft.com/office/drawing/2014/main" id="{6484226E-17CF-7548-AEF6-B1745AB3BC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12976" y="2213555"/>
            <a:ext cx="318050" cy="257880"/>
          </a:xfrm>
          <a:prstGeom prst="rect">
            <a:avLst/>
          </a:prstGeom>
        </p:spPr>
      </p:pic>
      <p:sp>
        <p:nvSpPr>
          <p:cNvPr id="10" name="Text Placeholder 9">
            <a:extLst>
              <a:ext uri="{FF2B5EF4-FFF2-40B4-BE49-F238E27FC236}">
                <a16:creationId xmlns:a16="http://schemas.microsoft.com/office/drawing/2014/main" id="{4239861B-5B4E-CD4A-8638-5C1B48F6D402}"/>
              </a:ext>
            </a:extLst>
          </p:cNvPr>
          <p:cNvSpPr>
            <a:spLocks noGrp="1"/>
          </p:cNvSpPr>
          <p:nvPr>
            <p:ph type="body" sz="quarter" idx="10" hasCustomPrompt="1"/>
          </p:nvPr>
        </p:nvSpPr>
        <p:spPr>
          <a:xfrm>
            <a:off x="2097157" y="2743843"/>
            <a:ext cx="4949686" cy="2082800"/>
          </a:xfrm>
        </p:spPr>
        <p:txBody>
          <a:bodyPr anchor="ctr" anchorCtr="0">
            <a:noAutofit/>
          </a:bodyPr>
          <a:lstStyle>
            <a:lvl1pPr marL="0" indent="0" algn="ctr">
              <a:lnSpc>
                <a:spcPct val="100000"/>
              </a:lnSpc>
              <a:buNone/>
              <a:defRPr sz="2500">
                <a:solidFill>
                  <a:srgbClr val="041E42"/>
                </a:solidFill>
                <a:latin typeface="Georgia" panose="02040502050405020303" pitchFamily="18" charset="0"/>
              </a:defRPr>
            </a:lvl1pPr>
            <a:lvl2pPr algn="ctr">
              <a:defRPr/>
            </a:lvl2pPr>
            <a:lvl3pPr algn="ctr">
              <a:defRPr/>
            </a:lvl3pPr>
            <a:lvl4pPr algn="ctr">
              <a:defRPr/>
            </a:lvl4pPr>
            <a:lvl5pPr algn="ctr">
              <a:defRPr/>
            </a:lvl5pPr>
          </a:lstStyle>
          <a:p>
            <a:pPr lvl="0"/>
            <a:r>
              <a:rPr lang="en-US" dirty="0"/>
              <a:t>Type quote here.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set in culpa.”</a:t>
            </a:r>
          </a:p>
        </p:txBody>
      </p:sp>
      <p:sp>
        <p:nvSpPr>
          <p:cNvPr id="13" name="TextBox 12">
            <a:extLst>
              <a:ext uri="{FF2B5EF4-FFF2-40B4-BE49-F238E27FC236}">
                <a16:creationId xmlns:a16="http://schemas.microsoft.com/office/drawing/2014/main" id="{65FDACFB-45AC-344D-87C8-0EC29BCC247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647AC5AD-AAA8-F94B-89F5-5C791EAEA628}"/>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67CD86C0-2677-F24C-8C5B-0A47797772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85254" y="6114757"/>
            <a:ext cx="2168448" cy="663079"/>
          </a:xfrm>
          <a:prstGeom prst="rect">
            <a:avLst/>
          </a:prstGeom>
        </p:spPr>
      </p:pic>
    </p:spTree>
    <p:extLst>
      <p:ext uri="{BB962C8B-B14F-4D97-AF65-F5344CB8AC3E}">
        <p14:creationId xmlns:p14="http://schemas.microsoft.com/office/powerpoint/2010/main" val="1300059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40258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145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6710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680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3745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508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A4A43D-6E1F-F544-9C17-7F03890F09FB}"/>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12F82459-1B0A-ED4D-8E2A-B2F5E8F16413}"/>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6B591A6-D74A-9741-9B8B-CA0603BDE1D1}"/>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876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2">
    <p:bg>
      <p:bgPr>
        <a:solidFill>
          <a:srgbClr val="041E4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DD08C5-12D6-314D-BB01-F838ADE6620E}"/>
              </a:ext>
            </a:extLst>
          </p:cNvPr>
          <p:cNvSpPr/>
          <p:nvPr userDrawn="1"/>
        </p:nvSpPr>
        <p:spPr>
          <a:xfrm>
            <a:off x="4943" y="0"/>
            <a:ext cx="9139057" cy="68580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6B1B761A-27A7-E640-AAA0-157C2096C616}"/>
              </a:ext>
            </a:extLst>
          </p:cNvPr>
          <p:cNvSpPr>
            <a:spLocks noGrp="1"/>
          </p:cNvSpPr>
          <p:nvPr>
            <p:ph type="pic" sz="quarter" idx="16"/>
          </p:nvPr>
        </p:nvSpPr>
        <p:spPr>
          <a:xfrm>
            <a:off x="5968310" y="0"/>
            <a:ext cx="3175690" cy="6858000"/>
          </a:xfrm>
        </p:spPr>
        <p:txBody>
          <a:bodyPr/>
          <a:lstStyle/>
          <a:p>
            <a:endParaRPr lang="en-US" dirty="0"/>
          </a:p>
        </p:txBody>
      </p:sp>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3308" y="5951622"/>
            <a:ext cx="1087135" cy="464407"/>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4"/>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Arial" panose="020B0604020202020204" pitchFamily="34" charset="0"/>
                <a:cs typeface="Arial" panose="020B0604020202020204" pitchFamily="34" charset="0"/>
              </a:rPr>
              <a:t>Presenter name</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Title, Department</a:t>
            </a:r>
          </a:p>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664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82D67-8B99-4A4E-AD2C-26851899850A}"/>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78CE94EC-592F-F747-96CA-B134450792FF}"/>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2472CE00-E12D-CF4F-8128-74B9CD1C19BD}"/>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4883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75D5A-511F-7E45-B9F0-4EE36EB538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13691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91EB79FE-A84B-D04F-851A-61661A8B515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0B7169C-8594-5949-8F3C-2C6C0C845B2B}"/>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A7F1858-0CE6-E64A-AD06-8767BE361C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85254" y="6114757"/>
            <a:ext cx="2168448" cy="663079"/>
          </a:xfrm>
          <a:prstGeom prst="rect">
            <a:avLst/>
          </a:prstGeom>
        </p:spPr>
      </p:pic>
    </p:spTree>
    <p:extLst>
      <p:ext uri="{BB962C8B-B14F-4D97-AF65-F5344CB8AC3E}">
        <p14:creationId xmlns:p14="http://schemas.microsoft.com/office/powerpoint/2010/main" val="4062101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45AB82-9E26-4D48-B592-8CA72D5474FC}"/>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Vertical Title 1"/>
          <p:cNvSpPr>
            <a:spLocks noGrp="1"/>
          </p:cNvSpPr>
          <p:nvPr>
            <p:ph type="title" orient="vert"/>
          </p:nvPr>
        </p:nvSpPr>
        <p:spPr>
          <a:xfrm>
            <a:off x="6543675" y="365125"/>
            <a:ext cx="1971675" cy="56579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65798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BDB581BA-CB62-8944-B758-D71BAA6C5BA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209BD2FD-8ECF-FE49-A267-4BCDFE705972}"/>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B8F01B6-8E77-0248-9337-0C6289BA9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85254" y="6114757"/>
            <a:ext cx="2168448" cy="663079"/>
          </a:xfrm>
          <a:prstGeom prst="rect">
            <a:avLst/>
          </a:prstGeom>
        </p:spPr>
      </p:pic>
    </p:spTree>
    <p:extLst>
      <p:ext uri="{BB962C8B-B14F-4D97-AF65-F5344CB8AC3E}">
        <p14:creationId xmlns:p14="http://schemas.microsoft.com/office/powerpoint/2010/main" val="2413109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3429587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870769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2003652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484036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3282236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1266072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3078535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A89968"/>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7EDA7E-9600-A445-BD08-18A82ABED34B}"/>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778FC574-4858-E640-99C2-16CD9E1FF94A}"/>
              </a:ext>
            </a:extLst>
          </p:cNvPr>
          <p:cNvSpPr>
            <a:spLocks noGrp="1"/>
          </p:cNvSpPr>
          <p:nvPr>
            <p:ph type="title"/>
          </p:nvPr>
        </p:nvSpPr>
        <p:spPr>
          <a:xfrm>
            <a:off x="490298" y="2953265"/>
            <a:ext cx="4964456" cy="1609210"/>
          </a:xfrm>
        </p:spPr>
        <p:txBody>
          <a:bodyPr lIns="0" tIns="0" rIns="0" bIns="0" anchor="t" anchorCtr="0">
            <a:noAutofit/>
          </a:bodyPr>
          <a:lstStyle>
            <a:lvl1pPr>
              <a:defRPr sz="4500" cap="all" spc="75" baseline="0">
                <a:solidFill>
                  <a:schemeClr val="bg1"/>
                </a:solidFill>
                <a:latin typeface="Impact" panose="020B080603090205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D2023AA-2197-0446-AB42-D28BA422DD8A}"/>
              </a:ext>
            </a:extLst>
          </p:cNvPr>
          <p:cNvSpPr>
            <a:spLocks noGrp="1"/>
          </p:cNvSpPr>
          <p:nvPr>
            <p:ph type="body" idx="1" hasCustomPrompt="1"/>
          </p:nvPr>
        </p:nvSpPr>
        <p:spPr>
          <a:xfrm>
            <a:off x="490298" y="4829176"/>
            <a:ext cx="4964456" cy="595440"/>
          </a:xfrm>
          <a:prstGeom prst="rect">
            <a:avLst/>
          </a:prstGeom>
        </p:spPr>
        <p:txBody>
          <a:bodyPr lIns="0" tIns="0" rIns="0" bIns="0">
            <a:noAutofit/>
          </a:bodyPr>
          <a:lstStyle>
            <a:lvl1pPr marL="0" indent="0">
              <a:buNone/>
              <a:defRPr sz="2250">
                <a:solidFill>
                  <a:srgbClr val="041E42"/>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0" name="Text Placeholder 9">
            <a:extLst>
              <a:ext uri="{FF2B5EF4-FFF2-40B4-BE49-F238E27FC236}">
                <a16:creationId xmlns:a16="http://schemas.microsoft.com/office/drawing/2014/main" id="{92FE8BA0-9E2C-CF44-BABD-55B346783B67}"/>
              </a:ext>
            </a:extLst>
          </p:cNvPr>
          <p:cNvSpPr>
            <a:spLocks noGrp="1"/>
          </p:cNvSpPr>
          <p:nvPr>
            <p:ph type="body" sz="quarter" idx="13" hasCustomPrompt="1"/>
          </p:nvPr>
        </p:nvSpPr>
        <p:spPr>
          <a:xfrm>
            <a:off x="495061" y="2250003"/>
            <a:ext cx="4542235" cy="436563"/>
          </a:xfrm>
          <a:prstGeom prst="rect">
            <a:avLst/>
          </a:prstGeom>
        </p:spPr>
        <p:txBody>
          <a:bodyPr lIns="0" tIns="0" rIns="0" bIns="0" anchor="b" anchorCtr="0">
            <a:noAutofit/>
          </a:bodyPr>
          <a:lstStyle>
            <a:lvl1pPr marL="0" indent="0">
              <a:buNone/>
              <a:defRPr sz="1050" b="1" cap="all" spc="75" baseline="0">
                <a:solidFill>
                  <a:srgbClr val="041E42"/>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1" name="Straight Connector 10">
            <a:extLst>
              <a:ext uri="{FF2B5EF4-FFF2-40B4-BE49-F238E27FC236}">
                <a16:creationId xmlns:a16="http://schemas.microsoft.com/office/drawing/2014/main" id="{3E451DA1-6FA8-4E4D-A5F4-77545F145275}"/>
              </a:ext>
            </a:extLst>
          </p:cNvPr>
          <p:cNvCxnSpPr>
            <a:cxnSpLocks/>
          </p:cNvCxnSpPr>
          <p:nvPr userDrawn="1"/>
        </p:nvCxnSpPr>
        <p:spPr>
          <a:xfrm>
            <a:off x="495061" y="5523468"/>
            <a:ext cx="56473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2D5FF7-C44F-5149-AC5F-9B7A8D72CC3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335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1888916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1482876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1985405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2453088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41E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899FD-F8AE-E443-A2F6-2D3475A27614}"/>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p:nvPr>
        </p:nvSpPr>
        <p:spPr>
          <a:xfrm>
            <a:off x="473309" y="1122363"/>
            <a:ext cx="8197385" cy="2387600"/>
          </a:xfrm>
        </p:spPr>
        <p:txBody>
          <a:bodyPr lIns="0" tIns="0" rIns="0" bIns="0" anchor="b">
            <a:noAutofit/>
          </a:bodyPr>
          <a:lstStyle>
            <a:lvl1pPr algn="l">
              <a:defRPr sz="6000" cap="all" spc="75" baseline="0">
                <a:solidFill>
                  <a:srgbClr val="A89968"/>
                </a:solidFill>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p:nvPr>
        </p:nvSpPr>
        <p:spPr>
          <a:xfrm>
            <a:off x="473309" y="3602038"/>
            <a:ext cx="8197385" cy="1655762"/>
          </a:xfrm>
          <a:prstGeom prst="rect">
            <a:avLst/>
          </a:prstGeom>
        </p:spPr>
        <p:txBody>
          <a:bodyPr lIns="0" tIns="0" rIns="0" bIns="0">
            <a:noAutofit/>
          </a:bodyPr>
          <a:lstStyle>
            <a:lvl1pPr marL="0" indent="0" algn="l">
              <a:buNone/>
              <a:defRPr sz="2700">
                <a:solidFill>
                  <a:schemeClr val="bg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Graphic 6">
            <a:extLst>
              <a:ext uri="{FF2B5EF4-FFF2-40B4-BE49-F238E27FC236}">
                <a16:creationId xmlns:a16="http://schemas.microsoft.com/office/drawing/2014/main" id="{35C8CD65-8B95-6F49-866F-118D605EBBF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362609" y="5951623"/>
            <a:ext cx="1308085" cy="558794"/>
          </a:xfrm>
          <a:prstGeom prst="rect">
            <a:avLst/>
          </a:prstGeom>
        </p:spPr>
      </p:pic>
      <p:cxnSp>
        <p:nvCxnSpPr>
          <p:cNvPr id="8" name="Straight Connector 7">
            <a:extLst>
              <a:ext uri="{FF2B5EF4-FFF2-40B4-BE49-F238E27FC236}">
                <a16:creationId xmlns:a16="http://schemas.microsoft.com/office/drawing/2014/main" id="{C5E44B96-9B76-D14E-ACF3-7144347FCD7F}"/>
              </a:ext>
            </a:extLst>
          </p:cNvPr>
          <p:cNvCxnSpPr/>
          <p:nvPr userDrawn="1"/>
        </p:nvCxnSpPr>
        <p:spPr>
          <a:xfrm>
            <a:off x="473309" y="5721180"/>
            <a:ext cx="819738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5">
            <a:extLst>
              <a:ext uri="{FF2B5EF4-FFF2-40B4-BE49-F238E27FC236}">
                <a16:creationId xmlns:a16="http://schemas.microsoft.com/office/drawing/2014/main" id="{A7FF35A2-5C5B-9443-A3D8-4D6A1DF24FE7}"/>
              </a:ext>
            </a:extLst>
          </p:cNvPr>
          <p:cNvSpPr>
            <a:spLocks noGrp="1"/>
          </p:cNvSpPr>
          <p:nvPr>
            <p:ph type="body" sz="quarter" idx="15" hasCustomPrompt="1"/>
          </p:nvPr>
        </p:nvSpPr>
        <p:spPr>
          <a:xfrm>
            <a:off x="473309"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3" name="TextBox 22">
            <a:extLst>
              <a:ext uri="{FF2B5EF4-FFF2-40B4-BE49-F238E27FC236}">
                <a16:creationId xmlns:a16="http://schemas.microsoft.com/office/drawing/2014/main" id="{E67B252F-CFCB-BE48-886C-D4E113BC4D1C}"/>
              </a:ext>
            </a:extLst>
          </p:cNvPr>
          <p:cNvSpPr txBox="1"/>
          <p:nvPr userDrawn="1"/>
        </p:nvSpPr>
        <p:spPr>
          <a:xfrm>
            <a:off x="4541801" y="5951626"/>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324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41E4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7223A9-D871-8142-A87A-BE156457A781}"/>
              </a:ext>
            </a:extLst>
          </p:cNvPr>
          <p:cNvPicPr>
            <a:picLocks noChangeAspect="1"/>
          </p:cNvPicPr>
          <p:nvPr userDrawn="1"/>
        </p:nvPicPr>
        <p:blipFill rotWithShape="1">
          <a:blip r:embed="rId2"/>
          <a:srcRect l="996" t="5810" r="795" b="25539"/>
          <a:stretch/>
        </p:blipFill>
        <p:spPr>
          <a:xfrm rot="16200000">
            <a:off x="4127155" y="1841155"/>
            <a:ext cx="6858005" cy="3175687"/>
          </a:xfrm>
          <a:prstGeom prst="rect">
            <a:avLst/>
          </a:prstGeom>
        </p:spPr>
      </p:pic>
      <p:pic>
        <p:nvPicPr>
          <p:cNvPr id="11" name="Picture 10">
            <a:extLst>
              <a:ext uri="{FF2B5EF4-FFF2-40B4-BE49-F238E27FC236}">
                <a16:creationId xmlns:a16="http://schemas.microsoft.com/office/drawing/2014/main" id="{3DA87849-F4CC-D543-B821-90B0154A0F2A}"/>
              </a:ext>
            </a:extLst>
          </p:cNvPr>
          <p:cNvPicPr>
            <a:picLocks noChangeAspect="1"/>
          </p:cNvPicPr>
          <p:nvPr userDrawn="1"/>
        </p:nvPicPr>
        <p:blipFill>
          <a:blip r:embed="rId3">
            <a:alphaModFix amt="46000"/>
          </a:blip>
          <a:stretch>
            <a:fillRect/>
          </a:stretch>
        </p:blipFill>
        <p:spPr>
          <a:xfrm>
            <a:off x="5968311" y="0"/>
            <a:ext cx="3175688" cy="1575554"/>
          </a:xfrm>
          <a:prstGeom prst="rect">
            <a:avLst/>
          </a:prstGeom>
        </p:spPr>
      </p:pic>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31874" y="248504"/>
            <a:ext cx="981075" cy="4191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6"/>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85EEBCC6-D9C3-A04C-84D6-E0EAC530DB09}"/>
              </a:ext>
            </a:extLst>
          </p:cNvPr>
          <p:cNvSpPr>
            <a:spLocks noGrp="1"/>
          </p:cNvSpPr>
          <p:nvPr>
            <p:ph type="body" sz="quarter" idx="15" hasCustomPrompt="1"/>
          </p:nvPr>
        </p:nvSpPr>
        <p:spPr>
          <a:xfrm>
            <a:off x="485776"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6"/>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130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2">
    <p:bg>
      <p:bgPr>
        <a:solidFill>
          <a:srgbClr val="041E4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DD08C5-12D6-314D-BB01-F838ADE6620E}"/>
              </a:ext>
            </a:extLst>
          </p:cNvPr>
          <p:cNvSpPr/>
          <p:nvPr userDrawn="1"/>
        </p:nvSpPr>
        <p:spPr>
          <a:xfrm>
            <a:off x="4944" y="0"/>
            <a:ext cx="9139057" cy="68580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4">
            <a:extLst>
              <a:ext uri="{FF2B5EF4-FFF2-40B4-BE49-F238E27FC236}">
                <a16:creationId xmlns:a16="http://schemas.microsoft.com/office/drawing/2014/main" id="{6B1B761A-27A7-E640-AAA0-157C2096C616}"/>
              </a:ext>
            </a:extLst>
          </p:cNvPr>
          <p:cNvSpPr>
            <a:spLocks noGrp="1"/>
          </p:cNvSpPr>
          <p:nvPr>
            <p:ph type="pic" sz="quarter" idx="16"/>
          </p:nvPr>
        </p:nvSpPr>
        <p:spPr>
          <a:xfrm>
            <a:off x="5968311" y="0"/>
            <a:ext cx="3175690" cy="6858000"/>
          </a:xfrm>
        </p:spPr>
        <p:txBody>
          <a:bodyPr/>
          <a:lstStyle/>
          <a:p>
            <a:endParaRPr lang="en-US" dirty="0"/>
          </a:p>
        </p:txBody>
      </p:sp>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3309" y="5951624"/>
            <a:ext cx="1087135" cy="464407"/>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4"/>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6"/>
            <a:ext cx="2674509" cy="161583"/>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Arial" panose="020B0604020202020204" pitchFamily="34" charset="0"/>
                <a:cs typeface="Arial" panose="020B0604020202020204" pitchFamily="34" charset="0"/>
              </a:rPr>
              <a:t>Presenter name</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Title, Department</a:t>
            </a:r>
          </a:p>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October 1, 2024</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196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A89968"/>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7EDA7E-9600-A445-BD08-18A82ABED34B}"/>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778FC574-4858-E640-99C2-16CD9E1FF94A}"/>
              </a:ext>
            </a:extLst>
          </p:cNvPr>
          <p:cNvSpPr>
            <a:spLocks noGrp="1"/>
          </p:cNvSpPr>
          <p:nvPr>
            <p:ph type="title"/>
          </p:nvPr>
        </p:nvSpPr>
        <p:spPr>
          <a:xfrm>
            <a:off x="490298" y="2953265"/>
            <a:ext cx="4964456" cy="1609210"/>
          </a:xfrm>
        </p:spPr>
        <p:txBody>
          <a:bodyPr lIns="0" tIns="0" rIns="0" bIns="0" anchor="t" anchorCtr="0">
            <a:noAutofit/>
          </a:bodyPr>
          <a:lstStyle>
            <a:lvl1pPr>
              <a:defRPr sz="4500" cap="all" spc="75" baseline="0">
                <a:solidFill>
                  <a:schemeClr val="bg1"/>
                </a:solidFill>
                <a:latin typeface="Impact" panose="020B080603090205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D2023AA-2197-0446-AB42-D28BA422DD8A}"/>
              </a:ext>
            </a:extLst>
          </p:cNvPr>
          <p:cNvSpPr>
            <a:spLocks noGrp="1"/>
          </p:cNvSpPr>
          <p:nvPr>
            <p:ph type="body" idx="1" hasCustomPrompt="1"/>
          </p:nvPr>
        </p:nvSpPr>
        <p:spPr>
          <a:xfrm>
            <a:off x="490298" y="4829176"/>
            <a:ext cx="4964456" cy="595440"/>
          </a:xfrm>
          <a:prstGeom prst="rect">
            <a:avLst/>
          </a:prstGeom>
        </p:spPr>
        <p:txBody>
          <a:bodyPr lIns="0" tIns="0" rIns="0" bIns="0">
            <a:noAutofit/>
          </a:bodyPr>
          <a:lstStyle>
            <a:lvl1pPr marL="0" indent="0">
              <a:buNone/>
              <a:defRPr sz="2250">
                <a:solidFill>
                  <a:srgbClr val="041E42"/>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0" name="Text Placeholder 9">
            <a:extLst>
              <a:ext uri="{FF2B5EF4-FFF2-40B4-BE49-F238E27FC236}">
                <a16:creationId xmlns:a16="http://schemas.microsoft.com/office/drawing/2014/main" id="{92FE8BA0-9E2C-CF44-BABD-55B346783B67}"/>
              </a:ext>
            </a:extLst>
          </p:cNvPr>
          <p:cNvSpPr>
            <a:spLocks noGrp="1"/>
          </p:cNvSpPr>
          <p:nvPr>
            <p:ph type="body" sz="quarter" idx="13" hasCustomPrompt="1"/>
          </p:nvPr>
        </p:nvSpPr>
        <p:spPr>
          <a:xfrm>
            <a:off x="495062" y="2250005"/>
            <a:ext cx="4542235" cy="436563"/>
          </a:xfrm>
          <a:prstGeom prst="rect">
            <a:avLst/>
          </a:prstGeom>
        </p:spPr>
        <p:txBody>
          <a:bodyPr lIns="0" tIns="0" rIns="0" bIns="0" anchor="b" anchorCtr="0">
            <a:noAutofit/>
          </a:bodyPr>
          <a:lstStyle>
            <a:lvl1pPr marL="0" indent="0">
              <a:buNone/>
              <a:defRPr sz="1050" b="1" cap="all" spc="75" baseline="0">
                <a:solidFill>
                  <a:srgbClr val="041E42"/>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1" name="Straight Connector 10">
            <a:extLst>
              <a:ext uri="{FF2B5EF4-FFF2-40B4-BE49-F238E27FC236}">
                <a16:creationId xmlns:a16="http://schemas.microsoft.com/office/drawing/2014/main" id="{3E451DA1-6FA8-4E4D-A5F4-77545F145275}"/>
              </a:ext>
            </a:extLst>
          </p:cNvPr>
          <p:cNvCxnSpPr>
            <a:cxnSpLocks/>
          </p:cNvCxnSpPr>
          <p:nvPr userDrawn="1"/>
        </p:nvCxnSpPr>
        <p:spPr>
          <a:xfrm>
            <a:off x="495061" y="5523468"/>
            <a:ext cx="56473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2D5FF7-C44F-5149-AC5F-9B7A8D72CC3D}"/>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192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FFF7E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97C0F9-3EF1-024C-88FF-B7B3D56B3480}"/>
              </a:ext>
            </a:extLst>
          </p:cNvPr>
          <p:cNvPicPr>
            <a:picLocks noChangeAspect="1"/>
          </p:cNvPicPr>
          <p:nvPr userDrawn="1"/>
        </p:nvPicPr>
        <p:blipFill>
          <a:blip r:embed="rId2"/>
          <a:srcRect/>
          <a:stretch/>
        </p:blipFill>
        <p:spPr>
          <a:xfrm>
            <a:off x="0" y="0"/>
            <a:ext cx="9144000" cy="6858000"/>
          </a:xfrm>
          <a:prstGeom prst="rect">
            <a:avLst/>
          </a:prstGeom>
        </p:spPr>
      </p:pic>
      <p:sp>
        <p:nvSpPr>
          <p:cNvPr id="12" name="Title 1">
            <a:extLst>
              <a:ext uri="{FF2B5EF4-FFF2-40B4-BE49-F238E27FC236}">
                <a16:creationId xmlns:a16="http://schemas.microsoft.com/office/drawing/2014/main" id="{450A6A17-9EB7-1E40-85C0-F057028282BA}"/>
              </a:ext>
            </a:extLst>
          </p:cNvPr>
          <p:cNvSpPr>
            <a:spLocks noGrp="1"/>
          </p:cNvSpPr>
          <p:nvPr>
            <p:ph type="title"/>
          </p:nvPr>
        </p:nvSpPr>
        <p:spPr>
          <a:xfrm>
            <a:off x="491503" y="2953265"/>
            <a:ext cx="4964456" cy="1609210"/>
          </a:xfrm>
        </p:spPr>
        <p:txBody>
          <a:bodyPr lIns="0" tIns="0" rIns="0" bIns="0" anchor="t" anchorCtr="0">
            <a:noAutofit/>
          </a:bodyPr>
          <a:lstStyle>
            <a:lvl1pPr>
              <a:defRPr sz="5400" cap="all" spc="75" baseline="0">
                <a:solidFill>
                  <a:srgbClr val="041E42"/>
                </a:solidFill>
                <a:latin typeface="Impact" panose="020B080603090205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9F8DFEB7-3679-3547-A29F-A715A56176E3}"/>
              </a:ext>
            </a:extLst>
          </p:cNvPr>
          <p:cNvSpPr>
            <a:spLocks noGrp="1"/>
          </p:cNvSpPr>
          <p:nvPr>
            <p:ph type="body" idx="1" hasCustomPrompt="1"/>
          </p:nvPr>
        </p:nvSpPr>
        <p:spPr>
          <a:xfrm>
            <a:off x="491503" y="5198586"/>
            <a:ext cx="4964456" cy="595440"/>
          </a:xfrm>
          <a:prstGeom prst="rect">
            <a:avLst/>
          </a:prstGeom>
        </p:spPr>
        <p:txBody>
          <a:bodyPr lIns="0" tIns="0" rIns="0" bIns="0">
            <a:noAutofit/>
          </a:bodyPr>
          <a:lstStyle>
            <a:lvl1pPr marL="0" indent="0">
              <a:buNone/>
              <a:defRPr sz="3000">
                <a:solidFill>
                  <a:srgbClr val="004C9D"/>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5" name="Text Placeholder 9">
            <a:extLst>
              <a:ext uri="{FF2B5EF4-FFF2-40B4-BE49-F238E27FC236}">
                <a16:creationId xmlns:a16="http://schemas.microsoft.com/office/drawing/2014/main" id="{60E59F6F-70DD-D44B-B463-CE6EDC04F540}"/>
              </a:ext>
            </a:extLst>
          </p:cNvPr>
          <p:cNvSpPr>
            <a:spLocks noGrp="1"/>
          </p:cNvSpPr>
          <p:nvPr>
            <p:ph type="body" sz="quarter" idx="13" hasCustomPrompt="1"/>
          </p:nvPr>
        </p:nvSpPr>
        <p:spPr>
          <a:xfrm>
            <a:off x="496267" y="2250005"/>
            <a:ext cx="4542235" cy="436563"/>
          </a:xfrm>
          <a:prstGeom prst="rect">
            <a:avLst/>
          </a:prstGeom>
        </p:spPr>
        <p:txBody>
          <a:bodyPr lIns="0" tIns="0" rIns="0" bIns="0" anchor="b" anchorCtr="0">
            <a:noAutofit/>
          </a:bodyPr>
          <a:lstStyle>
            <a:lvl1pPr marL="0" indent="0">
              <a:buNone/>
              <a:defRPr sz="1400" b="1" cap="all" spc="75" baseline="0">
                <a:solidFill>
                  <a:srgbClr val="A89968"/>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6" name="Straight Connector 15">
            <a:extLst>
              <a:ext uri="{FF2B5EF4-FFF2-40B4-BE49-F238E27FC236}">
                <a16:creationId xmlns:a16="http://schemas.microsoft.com/office/drawing/2014/main" id="{B2C6FB1D-2182-9F4E-AC14-7D349148A75A}"/>
              </a:ext>
            </a:extLst>
          </p:cNvPr>
          <p:cNvCxnSpPr>
            <a:cxnSpLocks/>
          </p:cNvCxnSpPr>
          <p:nvPr userDrawn="1"/>
        </p:nvCxnSpPr>
        <p:spPr>
          <a:xfrm>
            <a:off x="496267" y="5892878"/>
            <a:ext cx="4771473"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E26DA4-655B-2946-B7D6-97ACB07E886D}"/>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186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F7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88C09-1C04-D749-9B9A-1954A04E0B73}"/>
              </a:ext>
            </a:extLst>
          </p:cNvPr>
          <p:cNvPicPr>
            <a:picLocks noChangeAspect="1"/>
          </p:cNvPicPr>
          <p:nvPr userDrawn="1"/>
        </p:nvPicPr>
        <p:blipFill>
          <a:blip r:embed="rId2"/>
          <a:srcRect/>
          <a:stretch/>
        </p:blipFill>
        <p:spPr>
          <a:xfrm>
            <a:off x="0" y="0"/>
            <a:ext cx="9144000" cy="6858000"/>
          </a:xfrm>
          <a:prstGeom prst="rect">
            <a:avLst/>
          </a:prstGeom>
        </p:spPr>
      </p:pic>
      <p:pic>
        <p:nvPicPr>
          <p:cNvPr id="6" name="Graphic 5">
            <a:extLst>
              <a:ext uri="{FF2B5EF4-FFF2-40B4-BE49-F238E27FC236}">
                <a16:creationId xmlns:a16="http://schemas.microsoft.com/office/drawing/2014/main" id="{27861679-0949-EB4A-ACE2-F1813F1B8FC5}"/>
              </a:ext>
            </a:extLst>
          </p:cNvPr>
          <p:cNvPicPr>
            <a:picLocks noChangeAspect="1"/>
          </p:cNvPicPr>
          <p:nvPr userDrawn="1"/>
        </p:nvPicPr>
        <p:blipFill>
          <a:blip r:embed="rId3"/>
          <a:srcRect/>
          <a:stretch/>
        </p:blipFill>
        <p:spPr>
          <a:xfrm>
            <a:off x="4334191" y="5091566"/>
            <a:ext cx="475620" cy="593618"/>
          </a:xfrm>
          <a:prstGeom prst="rect">
            <a:avLst/>
          </a:prstGeom>
        </p:spPr>
      </p:pic>
      <p:pic>
        <p:nvPicPr>
          <p:cNvPr id="8" name="Graphic 7">
            <a:extLst>
              <a:ext uri="{FF2B5EF4-FFF2-40B4-BE49-F238E27FC236}">
                <a16:creationId xmlns:a16="http://schemas.microsoft.com/office/drawing/2014/main" id="{6484226E-17CF-7548-AEF6-B1745AB3BC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12977" y="2213555"/>
            <a:ext cx="318050" cy="257880"/>
          </a:xfrm>
          <a:prstGeom prst="rect">
            <a:avLst/>
          </a:prstGeom>
        </p:spPr>
      </p:pic>
      <p:sp>
        <p:nvSpPr>
          <p:cNvPr id="10" name="Text Placeholder 9">
            <a:extLst>
              <a:ext uri="{FF2B5EF4-FFF2-40B4-BE49-F238E27FC236}">
                <a16:creationId xmlns:a16="http://schemas.microsoft.com/office/drawing/2014/main" id="{4239861B-5B4E-CD4A-8638-5C1B48F6D402}"/>
              </a:ext>
            </a:extLst>
          </p:cNvPr>
          <p:cNvSpPr>
            <a:spLocks noGrp="1"/>
          </p:cNvSpPr>
          <p:nvPr>
            <p:ph type="body" sz="quarter" idx="10" hasCustomPrompt="1"/>
          </p:nvPr>
        </p:nvSpPr>
        <p:spPr>
          <a:xfrm>
            <a:off x="2097158" y="2743843"/>
            <a:ext cx="4949686" cy="2082800"/>
          </a:xfrm>
        </p:spPr>
        <p:txBody>
          <a:bodyPr anchor="ctr" anchorCtr="0">
            <a:noAutofit/>
          </a:bodyPr>
          <a:lstStyle>
            <a:lvl1pPr marL="0" indent="0" algn="ctr">
              <a:lnSpc>
                <a:spcPct val="100000"/>
              </a:lnSpc>
              <a:buNone/>
              <a:defRPr sz="2500">
                <a:solidFill>
                  <a:srgbClr val="041E42"/>
                </a:solidFill>
                <a:latin typeface="Georgia" panose="02040502050405020303" pitchFamily="18" charset="0"/>
              </a:defRPr>
            </a:lvl1pPr>
            <a:lvl2pPr algn="ctr">
              <a:defRPr/>
            </a:lvl2pPr>
            <a:lvl3pPr algn="ctr">
              <a:defRPr/>
            </a:lvl3pPr>
            <a:lvl4pPr algn="ctr">
              <a:defRPr/>
            </a:lvl4pPr>
            <a:lvl5pPr algn="ctr">
              <a:defRPr/>
            </a:lvl5pPr>
          </a:lstStyle>
          <a:p>
            <a:pPr lvl="0"/>
            <a:r>
              <a:rPr lang="en-US" dirty="0"/>
              <a:t>Type quote here.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set in culpa.”</a:t>
            </a:r>
          </a:p>
        </p:txBody>
      </p:sp>
      <p:sp>
        <p:nvSpPr>
          <p:cNvPr id="13" name="TextBox 12">
            <a:extLst>
              <a:ext uri="{FF2B5EF4-FFF2-40B4-BE49-F238E27FC236}">
                <a16:creationId xmlns:a16="http://schemas.microsoft.com/office/drawing/2014/main" id="{65FDACFB-45AC-344D-87C8-0EC29BCC2475}"/>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9EEDA355-16BA-4045-AB40-B2E42E52C78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21828" y="6172716"/>
            <a:ext cx="1112214" cy="475121"/>
          </a:xfrm>
          <a:prstGeom prst="rect">
            <a:avLst/>
          </a:prstGeom>
        </p:spPr>
      </p:pic>
      <p:cxnSp>
        <p:nvCxnSpPr>
          <p:cNvPr id="16" name="Straight Connector 15">
            <a:extLst>
              <a:ext uri="{FF2B5EF4-FFF2-40B4-BE49-F238E27FC236}">
                <a16:creationId xmlns:a16="http://schemas.microsoft.com/office/drawing/2014/main" id="{AF0596CC-E67E-4D43-8335-B5EC617C230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386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FFF7E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97C0F9-3EF1-024C-88FF-B7B3D56B3480}"/>
              </a:ext>
            </a:extLst>
          </p:cNvPr>
          <p:cNvPicPr>
            <a:picLocks noChangeAspect="1"/>
          </p:cNvPicPr>
          <p:nvPr userDrawn="1"/>
        </p:nvPicPr>
        <p:blipFill>
          <a:blip r:embed="rId2"/>
          <a:srcRect/>
          <a:stretch/>
        </p:blipFill>
        <p:spPr>
          <a:xfrm>
            <a:off x="0" y="0"/>
            <a:ext cx="9144000" cy="6858000"/>
          </a:xfrm>
          <a:prstGeom prst="rect">
            <a:avLst/>
          </a:prstGeom>
        </p:spPr>
      </p:pic>
      <p:sp>
        <p:nvSpPr>
          <p:cNvPr id="12" name="Title 1">
            <a:extLst>
              <a:ext uri="{FF2B5EF4-FFF2-40B4-BE49-F238E27FC236}">
                <a16:creationId xmlns:a16="http://schemas.microsoft.com/office/drawing/2014/main" id="{450A6A17-9EB7-1E40-85C0-F057028282BA}"/>
              </a:ext>
            </a:extLst>
          </p:cNvPr>
          <p:cNvSpPr>
            <a:spLocks noGrp="1"/>
          </p:cNvSpPr>
          <p:nvPr>
            <p:ph type="title"/>
          </p:nvPr>
        </p:nvSpPr>
        <p:spPr>
          <a:xfrm>
            <a:off x="491503" y="2953265"/>
            <a:ext cx="4964456" cy="1609210"/>
          </a:xfrm>
        </p:spPr>
        <p:txBody>
          <a:bodyPr lIns="0" tIns="0" rIns="0" bIns="0" anchor="t" anchorCtr="0">
            <a:noAutofit/>
          </a:bodyPr>
          <a:lstStyle>
            <a:lvl1pPr>
              <a:defRPr sz="5400" cap="all" spc="75" baseline="0">
                <a:solidFill>
                  <a:srgbClr val="041E42"/>
                </a:solidFill>
                <a:latin typeface="Impact" panose="020B080603090205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9F8DFEB7-3679-3547-A29F-A715A56176E3}"/>
              </a:ext>
            </a:extLst>
          </p:cNvPr>
          <p:cNvSpPr>
            <a:spLocks noGrp="1"/>
          </p:cNvSpPr>
          <p:nvPr>
            <p:ph type="body" idx="1" hasCustomPrompt="1"/>
          </p:nvPr>
        </p:nvSpPr>
        <p:spPr>
          <a:xfrm>
            <a:off x="491503" y="5198586"/>
            <a:ext cx="4964456" cy="595440"/>
          </a:xfrm>
          <a:prstGeom prst="rect">
            <a:avLst/>
          </a:prstGeom>
        </p:spPr>
        <p:txBody>
          <a:bodyPr lIns="0" tIns="0" rIns="0" bIns="0">
            <a:noAutofit/>
          </a:bodyPr>
          <a:lstStyle>
            <a:lvl1pPr marL="0" indent="0">
              <a:buNone/>
              <a:defRPr sz="3000">
                <a:solidFill>
                  <a:srgbClr val="004C9D"/>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5" name="Text Placeholder 9">
            <a:extLst>
              <a:ext uri="{FF2B5EF4-FFF2-40B4-BE49-F238E27FC236}">
                <a16:creationId xmlns:a16="http://schemas.microsoft.com/office/drawing/2014/main" id="{60E59F6F-70DD-D44B-B463-CE6EDC04F540}"/>
              </a:ext>
            </a:extLst>
          </p:cNvPr>
          <p:cNvSpPr>
            <a:spLocks noGrp="1"/>
          </p:cNvSpPr>
          <p:nvPr>
            <p:ph type="body" sz="quarter" idx="13" hasCustomPrompt="1"/>
          </p:nvPr>
        </p:nvSpPr>
        <p:spPr>
          <a:xfrm>
            <a:off x="496266" y="2250003"/>
            <a:ext cx="4542235" cy="436563"/>
          </a:xfrm>
          <a:prstGeom prst="rect">
            <a:avLst/>
          </a:prstGeom>
        </p:spPr>
        <p:txBody>
          <a:bodyPr lIns="0" tIns="0" rIns="0" bIns="0" anchor="b" anchorCtr="0">
            <a:noAutofit/>
          </a:bodyPr>
          <a:lstStyle>
            <a:lvl1pPr marL="0" indent="0">
              <a:buNone/>
              <a:defRPr sz="1400" b="1" cap="all" spc="75" baseline="0">
                <a:solidFill>
                  <a:srgbClr val="A89968"/>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6" name="Straight Connector 15">
            <a:extLst>
              <a:ext uri="{FF2B5EF4-FFF2-40B4-BE49-F238E27FC236}">
                <a16:creationId xmlns:a16="http://schemas.microsoft.com/office/drawing/2014/main" id="{B2C6FB1D-2182-9F4E-AC14-7D349148A75A}"/>
              </a:ext>
            </a:extLst>
          </p:cNvPr>
          <p:cNvCxnSpPr>
            <a:cxnSpLocks/>
          </p:cNvCxnSpPr>
          <p:nvPr userDrawn="1"/>
        </p:nvCxnSpPr>
        <p:spPr>
          <a:xfrm>
            <a:off x="496266" y="5892878"/>
            <a:ext cx="4771473"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E26DA4-655B-2946-B7D6-97ACB07E886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216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11701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6618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5696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827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45126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818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A4A43D-6E1F-F544-9C17-7F03890F09FB}"/>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12F82459-1B0A-ED4D-8E2A-B2F5E8F16413}"/>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23011B8-29CE-4540-9F7B-4E7EC2680332}"/>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904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82D67-8B99-4A4E-AD2C-26851899850A}"/>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78CE94EC-592F-F747-96CA-B134450792FF}"/>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B6E49C1-5D36-9E45-8FA4-51BCF677C94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266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75D5A-511F-7E45-B9F0-4EE36EB538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7"/>
            <a:ext cx="7886700" cy="413691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91EB79FE-A84B-D04F-851A-61661A8B5155}"/>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F3D79D4-2FE0-604F-B7F6-3004266CDA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6"/>
            <a:ext cx="1112214" cy="475121"/>
          </a:xfrm>
          <a:prstGeom prst="rect">
            <a:avLst/>
          </a:prstGeom>
        </p:spPr>
      </p:pic>
      <p:cxnSp>
        <p:nvCxnSpPr>
          <p:cNvPr id="12" name="Straight Connector 11">
            <a:extLst>
              <a:ext uri="{FF2B5EF4-FFF2-40B4-BE49-F238E27FC236}">
                <a16:creationId xmlns:a16="http://schemas.microsoft.com/office/drawing/2014/main" id="{A8755384-0657-2D4F-89DB-43B6F745932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82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45AB82-9E26-4D48-B592-8CA72D5474FC}"/>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6543676" y="365127"/>
            <a:ext cx="1971675" cy="56579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7"/>
            <a:ext cx="5800725" cy="565798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BDB581BA-CB62-8944-B758-D71BAA6C5BAD}"/>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43755BC2-15F9-8747-B3AA-AF9CE20F2E3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6"/>
            <a:ext cx="1112214" cy="475121"/>
          </a:xfrm>
          <a:prstGeom prst="rect">
            <a:avLst/>
          </a:prstGeom>
        </p:spPr>
      </p:pic>
      <p:cxnSp>
        <p:nvCxnSpPr>
          <p:cNvPr id="12" name="Straight Connector 11">
            <a:extLst>
              <a:ext uri="{FF2B5EF4-FFF2-40B4-BE49-F238E27FC236}">
                <a16:creationId xmlns:a16="http://schemas.microsoft.com/office/drawing/2014/main" id="{413CD532-F17B-E740-B51B-02F6182DD38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42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F7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88C09-1C04-D749-9B9A-1954A04E0B73}"/>
              </a:ext>
            </a:extLst>
          </p:cNvPr>
          <p:cNvPicPr>
            <a:picLocks noChangeAspect="1"/>
          </p:cNvPicPr>
          <p:nvPr userDrawn="1"/>
        </p:nvPicPr>
        <p:blipFill>
          <a:blip r:embed="rId2"/>
          <a:srcRect/>
          <a:stretch/>
        </p:blipFill>
        <p:spPr>
          <a:xfrm>
            <a:off x="0" y="0"/>
            <a:ext cx="9144000" cy="6858000"/>
          </a:xfrm>
          <a:prstGeom prst="rect">
            <a:avLst/>
          </a:prstGeom>
        </p:spPr>
      </p:pic>
      <p:pic>
        <p:nvPicPr>
          <p:cNvPr id="6" name="Graphic 5">
            <a:extLst>
              <a:ext uri="{FF2B5EF4-FFF2-40B4-BE49-F238E27FC236}">
                <a16:creationId xmlns:a16="http://schemas.microsoft.com/office/drawing/2014/main" id="{27861679-0949-EB4A-ACE2-F1813F1B8FC5}"/>
              </a:ext>
            </a:extLst>
          </p:cNvPr>
          <p:cNvPicPr>
            <a:picLocks noChangeAspect="1"/>
          </p:cNvPicPr>
          <p:nvPr userDrawn="1"/>
        </p:nvPicPr>
        <p:blipFill>
          <a:blip r:embed="rId3"/>
          <a:srcRect/>
          <a:stretch/>
        </p:blipFill>
        <p:spPr>
          <a:xfrm>
            <a:off x="4334191" y="5091566"/>
            <a:ext cx="475620" cy="593618"/>
          </a:xfrm>
          <a:prstGeom prst="rect">
            <a:avLst/>
          </a:prstGeom>
        </p:spPr>
      </p:pic>
      <p:pic>
        <p:nvPicPr>
          <p:cNvPr id="8" name="Graphic 7">
            <a:extLst>
              <a:ext uri="{FF2B5EF4-FFF2-40B4-BE49-F238E27FC236}">
                <a16:creationId xmlns:a16="http://schemas.microsoft.com/office/drawing/2014/main" id="{6484226E-17CF-7548-AEF6-B1745AB3BC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12976" y="2213555"/>
            <a:ext cx="318050" cy="257880"/>
          </a:xfrm>
          <a:prstGeom prst="rect">
            <a:avLst/>
          </a:prstGeom>
        </p:spPr>
      </p:pic>
      <p:sp>
        <p:nvSpPr>
          <p:cNvPr id="10" name="Text Placeholder 9">
            <a:extLst>
              <a:ext uri="{FF2B5EF4-FFF2-40B4-BE49-F238E27FC236}">
                <a16:creationId xmlns:a16="http://schemas.microsoft.com/office/drawing/2014/main" id="{4239861B-5B4E-CD4A-8638-5C1B48F6D402}"/>
              </a:ext>
            </a:extLst>
          </p:cNvPr>
          <p:cNvSpPr>
            <a:spLocks noGrp="1"/>
          </p:cNvSpPr>
          <p:nvPr>
            <p:ph type="body" sz="quarter" idx="10" hasCustomPrompt="1"/>
          </p:nvPr>
        </p:nvSpPr>
        <p:spPr>
          <a:xfrm>
            <a:off x="2097157" y="2743843"/>
            <a:ext cx="4949686" cy="2082800"/>
          </a:xfrm>
        </p:spPr>
        <p:txBody>
          <a:bodyPr anchor="ctr" anchorCtr="0">
            <a:noAutofit/>
          </a:bodyPr>
          <a:lstStyle>
            <a:lvl1pPr marL="0" indent="0" algn="ctr">
              <a:lnSpc>
                <a:spcPct val="100000"/>
              </a:lnSpc>
              <a:buNone/>
              <a:defRPr sz="2500">
                <a:solidFill>
                  <a:srgbClr val="041E42"/>
                </a:solidFill>
                <a:latin typeface="Georgia" panose="02040502050405020303" pitchFamily="18" charset="0"/>
              </a:defRPr>
            </a:lvl1pPr>
            <a:lvl2pPr algn="ctr">
              <a:defRPr/>
            </a:lvl2pPr>
            <a:lvl3pPr algn="ctr">
              <a:defRPr/>
            </a:lvl3pPr>
            <a:lvl4pPr algn="ctr">
              <a:defRPr/>
            </a:lvl4pPr>
            <a:lvl5pPr algn="ctr">
              <a:defRPr/>
            </a:lvl5pPr>
          </a:lstStyle>
          <a:p>
            <a:pPr lvl="0"/>
            <a:r>
              <a:rPr lang="en-US" dirty="0"/>
              <a:t>Type quote here.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set in culpa.”</a:t>
            </a:r>
          </a:p>
        </p:txBody>
      </p:sp>
      <p:sp>
        <p:nvSpPr>
          <p:cNvPr id="13" name="TextBox 12">
            <a:extLst>
              <a:ext uri="{FF2B5EF4-FFF2-40B4-BE49-F238E27FC236}">
                <a16:creationId xmlns:a16="http://schemas.microsoft.com/office/drawing/2014/main" id="{65FDACFB-45AC-344D-87C8-0EC29BCC247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9EEDA355-16BA-4045-AB40-B2E42E52C78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21828" y="6172714"/>
            <a:ext cx="1112214" cy="475121"/>
          </a:xfrm>
          <a:prstGeom prst="rect">
            <a:avLst/>
          </a:prstGeom>
        </p:spPr>
      </p:pic>
      <p:cxnSp>
        <p:nvCxnSpPr>
          <p:cNvPr id="16" name="Straight Connector 15">
            <a:extLst>
              <a:ext uri="{FF2B5EF4-FFF2-40B4-BE49-F238E27FC236}">
                <a16:creationId xmlns:a16="http://schemas.microsoft.com/office/drawing/2014/main" id="{AF0596CC-E67E-4D43-8335-B5EC617C230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062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181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5971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056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image" Target="../media/image18.sv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sv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png"/><Relationship Id="rId3" Type="http://schemas.openxmlformats.org/officeDocument/2006/relationships/slideLayout" Target="../slideLayouts/slideLayout46.xml"/><Relationship Id="rId21" Type="http://schemas.openxmlformats.org/officeDocument/2006/relationships/image" Target="../media/image4.sv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2.sv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7BACB3-57D2-274D-AAA8-1235CE8B7DD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5977466" y="2888628"/>
            <a:ext cx="2929471" cy="3773037"/>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06DD9963-F0D9-1E47-870E-622FC055FF58}"/>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821828" y="6172714"/>
            <a:ext cx="1112214" cy="475121"/>
          </a:xfrm>
          <a:prstGeom prst="rect">
            <a:avLst/>
          </a:prstGeom>
        </p:spPr>
      </p:pic>
      <p:cxnSp>
        <p:nvCxnSpPr>
          <p:cNvPr id="8" name="Straight Connector 7">
            <a:extLst>
              <a:ext uri="{FF2B5EF4-FFF2-40B4-BE49-F238E27FC236}">
                <a16:creationId xmlns:a16="http://schemas.microsoft.com/office/drawing/2014/main" id="{D400E7E4-26A6-9D4E-8217-560389A19CAD}"/>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3B9EB1D-AE07-7246-984D-F4D46B6F516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62645754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ftr="0" dt="0"/>
  <p:txStyles>
    <p:title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7BACB3-57D2-274D-AAA8-1235CE8B7DD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5977466" y="2888628"/>
            <a:ext cx="2929471" cy="3773037"/>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23B9EB1D-AE07-7246-984D-F4D46B6F516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cxnSp>
        <p:nvCxnSpPr>
          <p:cNvPr id="13" name="Straight Connector 12">
            <a:extLst>
              <a:ext uri="{FF2B5EF4-FFF2-40B4-BE49-F238E27FC236}">
                <a16:creationId xmlns:a16="http://schemas.microsoft.com/office/drawing/2014/main" id="{A0209DA2-F46B-D049-9BAF-DA0C4D1FAFC1}"/>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67B889DE-9A5C-E146-A2C2-78F27955B692}"/>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485254" y="6114757"/>
            <a:ext cx="2168448" cy="663079"/>
          </a:xfrm>
          <a:prstGeom prst="rect">
            <a:avLst/>
          </a:prstGeom>
        </p:spPr>
      </p:pic>
    </p:spTree>
    <p:extLst>
      <p:ext uri="{BB962C8B-B14F-4D97-AF65-F5344CB8AC3E}">
        <p14:creationId xmlns:p14="http://schemas.microsoft.com/office/powerpoint/2010/main" val="29499042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hdr="0" ftr="0" dt="0"/>
  <p:txStyles>
    <p:title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CDF70-B160-455E-90D2-D9F8C0AA9809}" type="slidenum">
              <a:rPr lang="en-US" smtClean="0"/>
              <a:t>‹#›</a:t>
            </a:fld>
            <a:endParaRPr lang="en-US" dirty="0"/>
          </a:p>
        </p:txBody>
      </p:sp>
    </p:spTree>
    <p:extLst>
      <p:ext uri="{BB962C8B-B14F-4D97-AF65-F5344CB8AC3E}">
        <p14:creationId xmlns:p14="http://schemas.microsoft.com/office/powerpoint/2010/main" val="9563863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7BACB3-57D2-274D-AAA8-1235CE8B7DD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5977467" y="2888630"/>
            <a:ext cx="2929471" cy="3773037"/>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06DD9963-F0D9-1E47-870E-622FC055FF58}"/>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821828" y="6172716"/>
            <a:ext cx="1112214" cy="475121"/>
          </a:xfrm>
          <a:prstGeom prst="rect">
            <a:avLst/>
          </a:prstGeom>
        </p:spPr>
      </p:pic>
      <p:cxnSp>
        <p:nvCxnSpPr>
          <p:cNvPr id="8" name="Straight Connector 7">
            <a:extLst>
              <a:ext uri="{FF2B5EF4-FFF2-40B4-BE49-F238E27FC236}">
                <a16:creationId xmlns:a16="http://schemas.microsoft.com/office/drawing/2014/main" id="{D400E7E4-26A6-9D4E-8217-560389A19CAD}"/>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3B9EB1D-AE07-7246-984D-F4D46B6F5165}"/>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2754011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txStyles>
    <p:title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9.xml"/><Relationship Id="rId5" Type="http://schemas.openxmlformats.org/officeDocument/2006/relationships/image" Target="../media/image26.jpe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www.uakron.edu/ccp"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D21E-74A7-773F-8B47-E381E8E8075D}"/>
              </a:ext>
            </a:extLst>
          </p:cNvPr>
          <p:cNvSpPr/>
          <p:nvPr/>
        </p:nvSpPr>
        <p:spPr>
          <a:xfrm rot="520716">
            <a:off x="5655680" y="4029476"/>
            <a:ext cx="2182795" cy="1680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a:extLst>
              <a:ext uri="{FF2B5EF4-FFF2-40B4-BE49-F238E27FC236}">
                <a16:creationId xmlns:a16="http://schemas.microsoft.com/office/drawing/2014/main" id="{711C422A-25B8-85C3-BB7A-91DF3069379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197" y="254728"/>
            <a:ext cx="4779290" cy="6603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485" y="1094067"/>
            <a:ext cx="4416938" cy="1104235"/>
          </a:xfrm>
          <a:prstGeom prst="rect">
            <a:avLst/>
          </a:prstGeom>
        </p:spPr>
      </p:pic>
      <p:pic>
        <p:nvPicPr>
          <p:cNvPr id="7" name="Picture 6"/>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r="46257"/>
          <a:stretch/>
        </p:blipFill>
        <p:spPr>
          <a:xfrm>
            <a:off x="222114" y="5887500"/>
            <a:ext cx="1516178" cy="860851"/>
          </a:xfrm>
          <a:prstGeom prst="rect">
            <a:avLst/>
          </a:prstGeom>
        </p:spPr>
      </p:pic>
      <p:sp>
        <p:nvSpPr>
          <p:cNvPr id="8" name="Rectangle 7"/>
          <p:cNvSpPr/>
          <p:nvPr/>
        </p:nvSpPr>
        <p:spPr>
          <a:xfrm>
            <a:off x="1662876" y="2724565"/>
            <a:ext cx="2312363" cy="257175"/>
          </a:xfrm>
          <a:prstGeom prst="rect">
            <a:avLst/>
          </a:prstGeom>
          <a:noFill/>
        </p:spPr>
        <p:txBody>
          <a:bodyPr spcFirstLastPara="1" wrap="none" lIns="91440" tIns="45720" rIns="91440" bIns="45720" numCol="1">
            <a:prstTxWarp prst="textArchUp">
              <a:avLst>
                <a:gd name="adj" fmla="val 10452807"/>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A89968"/>
                </a:solidFill>
                <a:effectLst>
                  <a:outerShdw blurRad="38100" dist="19050" dir="2700000" algn="tl" rotWithShape="0">
                    <a:prstClr val="black">
                      <a:alpha val="40000"/>
                    </a:prst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YOUR RISE TO</a:t>
            </a:r>
          </a:p>
        </p:txBody>
      </p:sp>
      <p:sp>
        <p:nvSpPr>
          <p:cNvPr id="10" name="Rectangle 9"/>
          <p:cNvSpPr/>
          <p:nvPr/>
        </p:nvSpPr>
        <p:spPr>
          <a:xfrm>
            <a:off x="1687497" y="4943890"/>
            <a:ext cx="2263120"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A89968"/>
                </a:solidFill>
                <a:effectLst>
                  <a:outerShdw blurRad="38100" dist="19050" dir="2700000" algn="tl" rotWithShape="0">
                    <a:prstClr val="black">
                      <a:alpha val="40000"/>
                    </a:prst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STARTS HERE.</a:t>
            </a:r>
          </a:p>
        </p:txBody>
      </p:sp>
      <p:sp>
        <p:nvSpPr>
          <p:cNvPr id="2" name="Title 1">
            <a:extLst>
              <a:ext uri="{FF2B5EF4-FFF2-40B4-BE49-F238E27FC236}">
                <a16:creationId xmlns:a16="http://schemas.microsoft.com/office/drawing/2014/main" id="{47AB1850-8526-664A-C35B-801B64CF380A}"/>
              </a:ext>
            </a:extLst>
          </p:cNvPr>
          <p:cNvSpPr txBox="1">
            <a:spLocks/>
          </p:cNvSpPr>
          <p:nvPr/>
        </p:nvSpPr>
        <p:spPr>
          <a:xfrm>
            <a:off x="1174735" y="2776272"/>
            <a:ext cx="3288642" cy="1990724"/>
          </a:xfrm>
          <a:prstGeom prst="rect">
            <a:avLst/>
          </a:prstGeom>
        </p:spPr>
        <p:txBody>
          <a:bodyPr vert="horz" lIns="91429" tIns="45714" rIns="91429" bIns="45714" rtlCol="0" anchor="ctr">
            <a:normAutofit/>
          </a:bodyPr>
          <a:lstStyle>
            <a:lvl1pPr algn="ctr" defTabSz="457146" rtl="0" eaLnBrk="1" latinLnBrk="0" hangingPunct="1">
              <a:spcBef>
                <a:spcPct val="0"/>
              </a:spcBef>
              <a:buNone/>
              <a:defRPr sz="4400" kern="1200">
                <a:solidFill>
                  <a:schemeClr val="tx1"/>
                </a:solidFill>
                <a:latin typeface="+mj-lt"/>
                <a:ea typeface="+mj-ea"/>
                <a:cs typeface="+mj-cs"/>
              </a:defRPr>
            </a:lvl1pPr>
          </a:lstStyle>
          <a:p>
            <a:pPr marL="0" marR="0" lvl="0" indent="0" algn="ctr" defTabSz="457146"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noProof="0" dirty="0">
                <a:ln>
                  <a:noFill/>
                </a:ln>
                <a:solidFill>
                  <a:srgbClr val="00002F"/>
                </a:solidFill>
                <a:effectLst/>
                <a:uLnTx/>
                <a:uFillTx/>
                <a:latin typeface="Franklin Gothic Medium" panose="020B0603020102020204" pitchFamily="34" charset="0"/>
              </a:rPr>
              <a:t>Greater</a:t>
            </a:r>
          </a:p>
          <a:p>
            <a:pPr marL="0" marR="0" lvl="0" indent="0" algn="ctr" defTabSz="457146"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noProof="0" dirty="0">
                <a:ln>
                  <a:noFill/>
                </a:ln>
                <a:solidFill>
                  <a:srgbClr val="00002F"/>
                </a:solidFill>
                <a:effectLst/>
                <a:uLnTx/>
                <a:uFillTx/>
                <a:latin typeface="Franklin Gothic Medium" panose="020B0603020102020204" pitchFamily="34" charset="0"/>
                <a:cs typeface="Verdana" pitchFamily="34" charset="0"/>
              </a:rPr>
              <a:t>heights</a:t>
            </a:r>
          </a:p>
        </p:txBody>
      </p:sp>
    </p:spTree>
    <p:extLst>
      <p:ext uri="{BB962C8B-B14F-4D97-AF65-F5344CB8AC3E}">
        <p14:creationId xmlns:p14="http://schemas.microsoft.com/office/powerpoint/2010/main" val="3006520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44855"/>
            <a:ext cx="9144000" cy="681249"/>
          </a:xfrm>
        </p:spPr>
        <p:txBody>
          <a:bodyPr>
            <a:noAutofit/>
          </a:bodyPr>
          <a:lstStyle/>
          <a:p>
            <a:pPr algn="ctr"/>
            <a:r>
              <a:rPr lang="en-US" cap="none" dirty="0"/>
              <a:t>How can students participate?</a:t>
            </a:r>
          </a:p>
        </p:txBody>
      </p:sp>
      <p:sp>
        <p:nvSpPr>
          <p:cNvPr id="7" name="Content Placeholder 6"/>
          <p:cNvSpPr>
            <a:spLocks noGrp="1"/>
          </p:cNvSpPr>
          <p:nvPr>
            <p:ph idx="1"/>
          </p:nvPr>
        </p:nvSpPr>
        <p:spPr>
          <a:xfrm>
            <a:off x="524956" y="1046375"/>
            <a:ext cx="7886700" cy="3044858"/>
          </a:xfrm>
        </p:spPr>
        <p:txBody>
          <a:bodyPr>
            <a:normAutofit/>
          </a:bodyPr>
          <a:lstStyle/>
          <a:p>
            <a:pPr marL="0" indent="0">
              <a:spcBef>
                <a:spcPts val="450"/>
              </a:spcBef>
              <a:buNone/>
            </a:pPr>
            <a:r>
              <a:rPr lang="en-US" sz="3300" b="1" dirty="0">
                <a:solidFill>
                  <a:srgbClr val="041E42"/>
                </a:solidFill>
                <a:cs typeface="Calibri" panose="020F0502020204030204" pitchFamily="34" charset="0"/>
              </a:rPr>
              <a:t>Step 2: College Admission</a:t>
            </a:r>
          </a:p>
          <a:p>
            <a:pPr lvl="1" indent="-342900">
              <a:lnSpc>
                <a:spcPct val="100000"/>
              </a:lnSpc>
              <a:spcBef>
                <a:spcPts val="450"/>
              </a:spcBef>
              <a:buFont typeface="Wingdings" panose="05000000000000000000" pitchFamily="2" charset="2"/>
              <a:buChar char="§"/>
            </a:pPr>
            <a:r>
              <a:rPr lang="en-US" dirty="0">
                <a:solidFill>
                  <a:srgbClr val="041E42"/>
                </a:solidFill>
                <a:latin typeface="Georgia" panose="02040502050405020303" pitchFamily="18" charset="0"/>
                <a:cs typeface="Calibri" panose="020F0502020204030204" pitchFamily="34" charset="0"/>
              </a:rPr>
              <a:t>Students must apply for admission</a:t>
            </a:r>
          </a:p>
          <a:p>
            <a:pPr lvl="1" indent="-342900">
              <a:lnSpc>
                <a:spcPct val="100000"/>
              </a:lnSpc>
              <a:spcBef>
                <a:spcPts val="450"/>
              </a:spcBef>
              <a:buFont typeface="Wingdings" panose="05000000000000000000" pitchFamily="2" charset="2"/>
              <a:buChar char="§"/>
            </a:pPr>
            <a:r>
              <a:rPr lang="en-US" dirty="0">
                <a:solidFill>
                  <a:srgbClr val="041E42"/>
                </a:solidFill>
                <a:latin typeface="Georgia" panose="02040502050405020303" pitchFamily="18" charset="0"/>
                <a:cs typeface="Calibri" panose="020F0502020204030204" pitchFamily="34" charset="0"/>
              </a:rPr>
              <a:t>Students must meet admission requirements of the college</a:t>
            </a:r>
          </a:p>
          <a:p>
            <a:pPr lvl="1" indent="-342900">
              <a:lnSpc>
                <a:spcPct val="100000"/>
              </a:lnSpc>
              <a:spcBef>
                <a:spcPts val="450"/>
              </a:spcBef>
              <a:buFont typeface="Wingdings" panose="05000000000000000000" pitchFamily="2" charset="2"/>
              <a:buChar char="§"/>
            </a:pPr>
            <a:r>
              <a:rPr lang="en-US" b="1" u="sng" dirty="0">
                <a:solidFill>
                  <a:srgbClr val="041E42"/>
                </a:solidFill>
                <a:latin typeface="Georgia" panose="02040502050405020303" pitchFamily="18" charset="0"/>
                <a:cs typeface="Calibri" panose="020F0502020204030204" pitchFamily="34" charset="0"/>
              </a:rPr>
              <a:t>Students must complete a “Permission Slip” that will be provided to the students with the college’s application for admission.</a:t>
            </a:r>
          </a:p>
        </p:txBody>
      </p:sp>
      <p:sp>
        <p:nvSpPr>
          <p:cNvPr id="6" name="Content Placeholder 6">
            <a:extLst>
              <a:ext uri="{FF2B5EF4-FFF2-40B4-BE49-F238E27FC236}">
                <a16:creationId xmlns:a16="http://schemas.microsoft.com/office/drawing/2014/main" id="{22E43790-F6B5-49DE-B336-F956D68EADDB}"/>
              </a:ext>
            </a:extLst>
          </p:cNvPr>
          <p:cNvSpPr txBox="1">
            <a:spLocks/>
          </p:cNvSpPr>
          <p:nvPr/>
        </p:nvSpPr>
        <p:spPr>
          <a:xfrm>
            <a:off x="437402" y="4091233"/>
            <a:ext cx="8181641" cy="228128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00000"/>
              </a:lnSpc>
              <a:spcBef>
                <a:spcPts val="600"/>
              </a:spcBef>
              <a:buFont typeface="Wingdings" panose="05000000000000000000" pitchFamily="2" charset="2"/>
              <a:buChar char="§"/>
            </a:pPr>
            <a:r>
              <a:rPr lang="en-US" sz="3200" dirty="0">
                <a:solidFill>
                  <a:srgbClr val="041E42"/>
                </a:solidFill>
                <a:latin typeface="Georgia" panose="02040502050405020303" pitchFamily="18" charset="0"/>
                <a:cs typeface="Calibri" panose="020F0502020204030204" pitchFamily="34" charset="0"/>
              </a:rPr>
              <a:t>Contact the college to learn about their requirements, processes, paperwork, and deadlines</a:t>
            </a:r>
          </a:p>
          <a:p>
            <a:pPr marL="914400" lvl="1" indent="-457200">
              <a:lnSpc>
                <a:spcPct val="100000"/>
              </a:lnSpc>
              <a:spcBef>
                <a:spcPts val="600"/>
              </a:spcBef>
              <a:buFont typeface="Wingdings" panose="05000000000000000000" pitchFamily="2" charset="2"/>
              <a:buChar char="§"/>
            </a:pPr>
            <a:r>
              <a:rPr lang="en-US" sz="3200" u="sng" dirty="0">
                <a:solidFill>
                  <a:srgbClr val="041E42"/>
                </a:solidFill>
                <a:latin typeface="Georgia" panose="02040502050405020303" pitchFamily="18" charset="0"/>
                <a:cs typeface="Calibri" panose="020F0502020204030204" pitchFamily="34" charset="0"/>
              </a:rPr>
              <a:t>Colleges have the final decision</a:t>
            </a:r>
            <a:r>
              <a:rPr lang="en-US" sz="3200" dirty="0">
                <a:solidFill>
                  <a:srgbClr val="041E42"/>
                </a:solidFill>
                <a:latin typeface="Georgia" panose="02040502050405020303" pitchFamily="18" charset="0"/>
                <a:cs typeface="Calibri" panose="020F0502020204030204" pitchFamily="34" charset="0"/>
              </a:rPr>
              <a:t> on student admission</a:t>
            </a:r>
          </a:p>
          <a:p>
            <a:pPr marL="914400" lvl="1" indent="-457200">
              <a:lnSpc>
                <a:spcPct val="100000"/>
              </a:lnSpc>
              <a:spcBef>
                <a:spcPts val="600"/>
              </a:spcBef>
              <a:buFont typeface="Wingdings" panose="05000000000000000000" pitchFamily="2" charset="2"/>
              <a:buChar char="§"/>
            </a:pPr>
            <a:r>
              <a:rPr lang="en-US" sz="3200" b="1" u="sng" dirty="0">
                <a:solidFill>
                  <a:srgbClr val="041E42"/>
                </a:solidFill>
                <a:latin typeface="Georgia" panose="02040502050405020303" pitchFamily="18" charset="0"/>
                <a:cs typeface="Calibri" panose="020F0502020204030204" pitchFamily="34" charset="0"/>
              </a:rPr>
              <a:t>If the student is admitted to the college, the college will send a “Questionnaire” that must be completed for enrollment.</a:t>
            </a:r>
          </a:p>
        </p:txBody>
      </p:sp>
    </p:spTree>
    <p:extLst>
      <p:ext uri="{BB962C8B-B14F-4D97-AF65-F5344CB8AC3E}">
        <p14:creationId xmlns:p14="http://schemas.microsoft.com/office/powerpoint/2010/main" val="1962363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6875" y="661988"/>
            <a:ext cx="8417187" cy="5548312"/>
          </a:xfrm>
        </p:spPr>
        <p:txBody>
          <a:bodyPr>
            <a:normAutofit/>
          </a:bodyPr>
          <a:lstStyle/>
          <a:p>
            <a:pPr algn="l"/>
            <a:endParaRPr lang="en-US" sz="1800" b="0" i="0" u="none" strike="noStrike" baseline="0" dirty="0">
              <a:solidFill>
                <a:srgbClr val="000000"/>
              </a:solidFill>
              <a:latin typeface="Arial" panose="020B0604020202020204" pitchFamily="34" charset="0"/>
            </a:endParaRPr>
          </a:p>
          <a:p>
            <a:r>
              <a:rPr lang="en-US" sz="2400" b="0" i="0" u="none" strike="noStrike" baseline="0" dirty="0">
                <a:solidFill>
                  <a:srgbClr val="041E42"/>
                </a:solidFill>
              </a:rPr>
              <a:t> A student eligible to participate in College Credit Plus and admitted to a college or university will enroll in actual college courses, which </a:t>
            </a:r>
            <a:r>
              <a:rPr lang="en-US" sz="2400" b="0" i="1" u="none" strike="noStrike" baseline="0" dirty="0">
                <a:solidFill>
                  <a:srgbClr val="041E42"/>
                </a:solidFill>
              </a:rPr>
              <a:t>may </a:t>
            </a:r>
            <a:r>
              <a:rPr lang="en-US" sz="2400" b="0" i="0" u="none" strike="noStrike" baseline="0" dirty="0">
                <a:solidFill>
                  <a:srgbClr val="041E42"/>
                </a:solidFill>
              </a:rPr>
              <a:t>include “mature subject matter” as defined in Ohio Revised Code 3365.035. </a:t>
            </a:r>
          </a:p>
          <a:p>
            <a:r>
              <a:rPr lang="en-US" sz="2400" b="0" i="0" u="none" strike="noStrike" baseline="0" dirty="0">
                <a:solidFill>
                  <a:srgbClr val="041E42"/>
                </a:solidFill>
              </a:rPr>
              <a:t> The subject matter of a course enrolled in under the college credit plus program may include mature subject matter or materials, including those of a graphic, explicit, violent, or sexual nature, that will not be modified based upon college credit plus enrollee participation regardless of where course instruction occurs.</a:t>
            </a:r>
            <a:endParaRPr lang="en-US" sz="1400" b="1" i="0" u="none" strike="noStrike" baseline="0" dirty="0">
              <a:solidFill>
                <a:srgbClr val="041E42"/>
              </a:solidFill>
            </a:endParaRPr>
          </a:p>
          <a:p>
            <a:r>
              <a:rPr lang="en-US" sz="2400" b="0" i="0" u="none" strike="noStrike" baseline="0" dirty="0">
                <a:solidFill>
                  <a:srgbClr val="041E42"/>
                </a:solidFill>
              </a:rPr>
              <a:t>Students and parents are required to sign a permission slip acknowledging they understand that college courses may include mature subject matter.</a:t>
            </a:r>
          </a:p>
        </p:txBody>
      </p:sp>
      <p:sp>
        <p:nvSpPr>
          <p:cNvPr id="5" name="Title 1"/>
          <p:cNvSpPr txBox="1">
            <a:spLocks/>
          </p:cNvSpPr>
          <p:nvPr/>
        </p:nvSpPr>
        <p:spPr>
          <a:xfrm>
            <a:off x="0" y="363620"/>
            <a:ext cx="9143999" cy="3901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r>
              <a:rPr lang="en-US" sz="4000" b="0" dirty="0">
                <a:solidFill>
                  <a:srgbClr val="00002F"/>
                </a:solidFill>
                <a:latin typeface="Impact" panose="020B0806030902050204" pitchFamily="34" charset="0"/>
              </a:rPr>
              <a:t>Mature Subject Matter</a:t>
            </a:r>
          </a:p>
        </p:txBody>
      </p:sp>
    </p:spTree>
    <p:extLst>
      <p:ext uri="{BB962C8B-B14F-4D97-AF65-F5344CB8AC3E}">
        <p14:creationId xmlns:p14="http://schemas.microsoft.com/office/powerpoint/2010/main" val="182477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61431"/>
            <a:ext cx="9144000" cy="605835"/>
          </a:xfrm>
        </p:spPr>
        <p:txBody>
          <a:bodyPr>
            <a:noAutofit/>
          </a:bodyPr>
          <a:lstStyle/>
          <a:p>
            <a:pPr algn="ctr"/>
            <a:r>
              <a:rPr lang="en-US" cap="none" dirty="0"/>
              <a:t>How can students participate?</a:t>
            </a:r>
          </a:p>
        </p:txBody>
      </p:sp>
      <p:sp>
        <p:nvSpPr>
          <p:cNvPr id="7" name="Content Placeholder 6"/>
          <p:cNvSpPr>
            <a:spLocks noGrp="1"/>
          </p:cNvSpPr>
          <p:nvPr>
            <p:ph idx="1"/>
          </p:nvPr>
        </p:nvSpPr>
        <p:spPr>
          <a:xfrm>
            <a:off x="562662" y="1344858"/>
            <a:ext cx="7886700" cy="4351338"/>
          </a:xfrm>
        </p:spPr>
        <p:txBody>
          <a:bodyPr>
            <a:normAutofit/>
          </a:bodyPr>
          <a:lstStyle/>
          <a:p>
            <a:pPr marL="0" indent="0">
              <a:spcBef>
                <a:spcPts val="450"/>
              </a:spcBef>
              <a:buNone/>
            </a:pPr>
            <a:r>
              <a:rPr lang="en-US" sz="3225" b="1" dirty="0">
                <a:solidFill>
                  <a:srgbClr val="041E42"/>
                </a:solidFill>
                <a:cs typeface="Calibri" panose="020F0502020204030204" pitchFamily="34" charset="0"/>
              </a:rPr>
              <a:t>Step 3: Course Registration</a:t>
            </a:r>
          </a:p>
          <a:p>
            <a:pPr lvl="1" indent="-342900">
              <a:lnSpc>
                <a:spcPct val="100000"/>
              </a:lnSpc>
              <a:spcBef>
                <a:spcPts val="450"/>
              </a:spcBef>
              <a:buFont typeface="Wingdings" panose="05000000000000000000" pitchFamily="2" charset="2"/>
              <a:buChar char="§"/>
            </a:pPr>
            <a:r>
              <a:rPr lang="en-US" dirty="0">
                <a:solidFill>
                  <a:srgbClr val="041E42"/>
                </a:solidFill>
                <a:latin typeface="Georgia" panose="02040502050405020303" pitchFamily="18" charset="0"/>
                <a:cs typeface="Calibri" panose="020F0502020204030204" pitchFamily="34" charset="0"/>
              </a:rPr>
              <a:t>If the student is considered eligible and has been admitted to the college, then:</a:t>
            </a:r>
          </a:p>
          <a:p>
            <a:pPr marL="822960" lvl="2" indent="-342900">
              <a:lnSpc>
                <a:spcPct val="100000"/>
              </a:lnSpc>
              <a:spcBef>
                <a:spcPts val="450"/>
              </a:spcBef>
              <a:buFont typeface="Wingdings" panose="05000000000000000000" pitchFamily="2" charset="2"/>
              <a:buChar char="§"/>
            </a:pPr>
            <a:r>
              <a:rPr lang="en-US" sz="2400" dirty="0">
                <a:solidFill>
                  <a:srgbClr val="041E42"/>
                </a:solidFill>
                <a:latin typeface="Georgia" panose="02040502050405020303" pitchFamily="18" charset="0"/>
                <a:cs typeface="Calibri" panose="020F0502020204030204" pitchFamily="34" charset="0"/>
              </a:rPr>
              <a:t>The college will discuss course options with the student, based on assessment scores, prerequisites, and other requirements</a:t>
            </a:r>
          </a:p>
          <a:p>
            <a:pPr marL="822960" lvl="2" indent="-342900">
              <a:lnSpc>
                <a:spcPct val="100000"/>
              </a:lnSpc>
              <a:spcBef>
                <a:spcPts val="450"/>
              </a:spcBef>
              <a:buFont typeface="Wingdings" panose="05000000000000000000" pitchFamily="2" charset="2"/>
              <a:buChar char="§"/>
            </a:pPr>
            <a:r>
              <a:rPr lang="en-US" sz="2400" dirty="0">
                <a:solidFill>
                  <a:srgbClr val="041E42"/>
                </a:solidFill>
                <a:latin typeface="Georgia" panose="02040502050405020303" pitchFamily="18" charset="0"/>
                <a:cs typeface="Calibri" panose="020F0502020204030204" pitchFamily="34" charset="0"/>
              </a:rPr>
              <a:t>Students may be required to complete an orientation and meet with a college advisor in order to enroll in classes</a:t>
            </a:r>
          </a:p>
        </p:txBody>
      </p:sp>
    </p:spTree>
    <p:extLst>
      <p:ext uri="{BB962C8B-B14F-4D97-AF65-F5344CB8AC3E}">
        <p14:creationId xmlns:p14="http://schemas.microsoft.com/office/powerpoint/2010/main" val="1118605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6875" y="888232"/>
            <a:ext cx="8747125" cy="5305179"/>
          </a:xfrm>
        </p:spPr>
        <p:txBody>
          <a:bodyPr>
            <a:normAutofit fontScale="62500" lnSpcReduction="20000"/>
          </a:bodyPr>
          <a:lstStyle/>
          <a:p>
            <a:pPr marL="0" indent="0">
              <a:buNone/>
            </a:pPr>
            <a:r>
              <a:rPr lang="en-US" sz="4300" b="1" dirty="0">
                <a:solidFill>
                  <a:srgbClr val="041E42"/>
                </a:solidFill>
              </a:rPr>
              <a:t>Students may only enroll in “Level I” courses within the First 15 Credits </a:t>
            </a:r>
          </a:p>
          <a:p>
            <a:pPr marL="0" indent="0">
              <a:buNone/>
            </a:pPr>
            <a:endParaRPr lang="en-US" sz="1400" b="1" dirty="0">
              <a:solidFill>
                <a:srgbClr val="041E42"/>
              </a:solidFill>
            </a:endParaRPr>
          </a:p>
          <a:p>
            <a:pPr marL="0" indent="0">
              <a:buNone/>
            </a:pPr>
            <a:r>
              <a:rPr lang="en-US" sz="3400" b="1" dirty="0">
                <a:solidFill>
                  <a:srgbClr val="041E42"/>
                </a:solidFill>
              </a:rPr>
              <a:t>Level I Allowable Courses Include:</a:t>
            </a:r>
          </a:p>
          <a:p>
            <a:pPr>
              <a:buFont typeface="Arial" panose="020B0604020202020204" pitchFamily="34" charset="0"/>
              <a:buChar char="•"/>
            </a:pPr>
            <a:r>
              <a:rPr lang="en-US" sz="3400" dirty="0">
                <a:solidFill>
                  <a:srgbClr val="041E42"/>
                </a:solidFill>
              </a:rPr>
              <a:t>Transferable courses: Ohio Transfer 36 (OT36), Transfer Assurance Guide (TAG) or Career-Technical Assurance Guide (CTAG)</a:t>
            </a:r>
          </a:p>
          <a:p>
            <a:pPr>
              <a:buFont typeface="Arial" panose="020B0604020202020204" pitchFamily="34" charset="0"/>
              <a:buChar char="•"/>
            </a:pPr>
            <a:r>
              <a:rPr lang="en-US" sz="3400" dirty="0">
                <a:solidFill>
                  <a:srgbClr val="041E42"/>
                </a:solidFill>
              </a:rPr>
              <a:t>Courses in computer science, information technology, anatomy, physiology, or foreign language, including American Sign Language</a:t>
            </a:r>
          </a:p>
          <a:p>
            <a:pPr marL="0" indent="0">
              <a:buNone/>
            </a:pPr>
            <a:r>
              <a:rPr lang="en-US" sz="3400" b="1" i="1" dirty="0">
                <a:solidFill>
                  <a:srgbClr val="041E42"/>
                </a:solidFill>
              </a:rPr>
              <a:t>Most Level I courses are part of the General Education Program at The University of Akron.</a:t>
            </a:r>
          </a:p>
          <a:p>
            <a:pPr marL="0" indent="0">
              <a:buNone/>
            </a:pPr>
            <a:endParaRPr lang="en-US" sz="1400" b="1" dirty="0">
              <a:solidFill>
                <a:srgbClr val="041E42"/>
              </a:solidFill>
            </a:endParaRPr>
          </a:p>
          <a:p>
            <a:pPr marL="0" indent="0">
              <a:buNone/>
            </a:pPr>
            <a:r>
              <a:rPr lang="en-US" sz="3400" b="1" dirty="0">
                <a:solidFill>
                  <a:srgbClr val="041E42"/>
                </a:solidFill>
              </a:rPr>
              <a:t>Level II - </a:t>
            </a:r>
            <a:r>
              <a:rPr lang="en-US" sz="3400" dirty="0">
                <a:solidFill>
                  <a:srgbClr val="041E42"/>
                </a:solidFill>
              </a:rPr>
              <a:t>Any other college course that is not a Level I course</a:t>
            </a:r>
          </a:p>
          <a:p>
            <a:pPr marL="0" indent="0">
              <a:buNone/>
            </a:pPr>
            <a:r>
              <a:rPr lang="en-US" sz="3400" i="1" dirty="0">
                <a:solidFill>
                  <a:srgbClr val="041E42"/>
                </a:solidFill>
              </a:rPr>
              <a:t>Exceptions to the “First 15” Rule may be made if the student wishes to continue with course in the same subject or tests directly into Level II course. Students who have attained the required scores on AP or IB course examinations may count the course toward the First 15.</a:t>
            </a:r>
            <a:endParaRPr lang="en-US" sz="3400" dirty="0">
              <a:solidFill>
                <a:srgbClr val="041E42"/>
              </a:solidFill>
            </a:endParaRPr>
          </a:p>
        </p:txBody>
      </p:sp>
      <p:sp>
        <p:nvSpPr>
          <p:cNvPr id="5" name="Title 1"/>
          <p:cNvSpPr txBox="1">
            <a:spLocks/>
          </p:cNvSpPr>
          <p:nvPr/>
        </p:nvSpPr>
        <p:spPr>
          <a:xfrm>
            <a:off x="0" y="257961"/>
            <a:ext cx="9143999" cy="3901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r>
              <a:rPr lang="en-US" sz="4000" b="0" dirty="0">
                <a:solidFill>
                  <a:srgbClr val="00002F"/>
                </a:solidFill>
                <a:latin typeface="Impact" panose="020B0806030902050204" pitchFamily="34" charset="0"/>
              </a:rPr>
              <a:t>Allowable Courses</a:t>
            </a:r>
          </a:p>
        </p:txBody>
      </p:sp>
    </p:spTree>
    <p:extLst>
      <p:ext uri="{BB962C8B-B14F-4D97-AF65-F5344CB8AC3E}">
        <p14:creationId xmlns:p14="http://schemas.microsoft.com/office/powerpoint/2010/main" val="3567681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8770" y="987425"/>
            <a:ext cx="8355012" cy="5164138"/>
          </a:xfrm>
        </p:spPr>
        <p:txBody>
          <a:bodyPr>
            <a:normAutofit lnSpcReduction="10000"/>
          </a:bodyPr>
          <a:lstStyle/>
          <a:p>
            <a:r>
              <a:rPr lang="en-US" dirty="0">
                <a:solidFill>
                  <a:srgbClr val="041E42"/>
                </a:solidFill>
              </a:rPr>
              <a:t>One-on-one private instruction courses such a Music Lessons</a:t>
            </a:r>
          </a:p>
          <a:p>
            <a:r>
              <a:rPr lang="en-US" dirty="0">
                <a:solidFill>
                  <a:srgbClr val="041E42"/>
                </a:solidFill>
              </a:rPr>
              <a:t>Physical Education courses</a:t>
            </a:r>
          </a:p>
          <a:p>
            <a:r>
              <a:rPr lang="en-US" dirty="0">
                <a:solidFill>
                  <a:srgbClr val="041E42"/>
                </a:solidFill>
              </a:rPr>
              <a:t>Remedial courses (non-credit, developmental courses such as Basic Writing or Fundamentals of Math)</a:t>
            </a:r>
          </a:p>
          <a:p>
            <a:pPr marL="0" indent="0">
              <a:buNone/>
            </a:pPr>
            <a:endParaRPr lang="en-US" sz="1300" dirty="0">
              <a:solidFill>
                <a:srgbClr val="041E42"/>
              </a:solidFill>
            </a:endParaRPr>
          </a:p>
          <a:p>
            <a:pPr marL="0" indent="0">
              <a:buNone/>
            </a:pPr>
            <a:r>
              <a:rPr lang="en-US" dirty="0">
                <a:solidFill>
                  <a:srgbClr val="041E42"/>
                </a:solidFill>
              </a:rPr>
              <a:t>Students can choose to pay for Music Lessons or Physical Education courses, but it is up to their high school to determine if the courses will count for high school credit.  Students cannot pay to take remedial courses.</a:t>
            </a:r>
          </a:p>
        </p:txBody>
      </p:sp>
      <p:sp>
        <p:nvSpPr>
          <p:cNvPr id="5" name="Title 1"/>
          <p:cNvSpPr txBox="1">
            <a:spLocks/>
          </p:cNvSpPr>
          <p:nvPr/>
        </p:nvSpPr>
        <p:spPr>
          <a:xfrm>
            <a:off x="0" y="283964"/>
            <a:ext cx="9144000" cy="3901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r>
              <a:rPr lang="en-US" sz="4000" b="0" dirty="0">
                <a:solidFill>
                  <a:srgbClr val="00002F"/>
                </a:solidFill>
                <a:latin typeface="Impact" panose="020B0806030902050204" pitchFamily="34" charset="0"/>
              </a:rPr>
              <a:t>Non-Allowable Courses</a:t>
            </a:r>
          </a:p>
        </p:txBody>
      </p:sp>
    </p:spTree>
    <p:extLst>
      <p:ext uri="{BB962C8B-B14F-4D97-AF65-F5344CB8AC3E}">
        <p14:creationId xmlns:p14="http://schemas.microsoft.com/office/powerpoint/2010/main" val="824853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89116" y="601615"/>
            <a:ext cx="8965768" cy="5416868"/>
          </a:xfrm>
          <a:prstGeom prst="rect">
            <a:avLst/>
          </a:prstGeom>
          <a:noFill/>
          <a:ln w="9525">
            <a:noFill/>
            <a:miter lim="800000"/>
            <a:headEnd/>
            <a:tailEnd/>
          </a:ln>
        </p:spPr>
        <p:txBody>
          <a:bodyPr wrap="square">
            <a:spAutoFit/>
          </a:bodyPr>
          <a:lstStyle/>
          <a:p>
            <a:endParaRPr lang="en-US" sz="1200" b="0" i="1" dirty="0">
              <a:solidFill>
                <a:srgbClr val="041E42"/>
              </a:solidFill>
              <a:latin typeface="Georgia" panose="02040502050405020303" pitchFamily="18" charset="0"/>
            </a:endParaRPr>
          </a:p>
          <a:p>
            <a:r>
              <a:rPr lang="en-US" sz="2400" dirty="0">
                <a:solidFill>
                  <a:srgbClr val="041E42"/>
                </a:solidFill>
                <a:latin typeface="Georgia" panose="02040502050405020303" pitchFamily="18" charset="0"/>
              </a:rPr>
              <a:t>College Credit Plus</a:t>
            </a:r>
            <a:r>
              <a:rPr lang="en-US" sz="2400" b="0" dirty="0">
                <a:solidFill>
                  <a:srgbClr val="041E42"/>
                </a:solidFill>
                <a:latin typeface="Georgia" panose="02040502050405020303" pitchFamily="18" charset="0"/>
              </a:rPr>
              <a:t> students may take a wide variety of university classes, but many take </a:t>
            </a:r>
            <a:r>
              <a:rPr lang="en-US" sz="2400" b="1" dirty="0">
                <a:solidFill>
                  <a:srgbClr val="041E42"/>
                </a:solidFill>
                <a:latin typeface="Georgia" panose="02040502050405020303" pitchFamily="18" charset="0"/>
              </a:rPr>
              <a:t>General Education </a:t>
            </a:r>
            <a:r>
              <a:rPr lang="en-US" sz="2400" dirty="0">
                <a:solidFill>
                  <a:srgbClr val="041E42"/>
                </a:solidFill>
                <a:latin typeface="Georgia" panose="02040502050405020303" pitchFamily="18" charset="0"/>
              </a:rPr>
              <a:t>or core </a:t>
            </a:r>
            <a:r>
              <a:rPr lang="en-US" sz="2400" b="0" dirty="0">
                <a:solidFill>
                  <a:srgbClr val="041E42"/>
                </a:solidFill>
                <a:latin typeface="Georgia" panose="02040502050405020303" pitchFamily="18" charset="0"/>
              </a:rPr>
              <a:t>classes which also fulfill high school graduation requirements.  Most </a:t>
            </a:r>
            <a:r>
              <a:rPr lang="en-US" sz="2400" dirty="0">
                <a:solidFill>
                  <a:srgbClr val="041E42"/>
                </a:solidFill>
                <a:latin typeface="Georgia" panose="02040502050405020303" pitchFamily="18" charset="0"/>
              </a:rPr>
              <a:t>core </a:t>
            </a:r>
            <a:r>
              <a:rPr lang="en-US" sz="2400" b="0" dirty="0">
                <a:solidFill>
                  <a:srgbClr val="041E42"/>
                </a:solidFill>
                <a:latin typeface="Georgia" panose="02040502050405020303" pitchFamily="18" charset="0"/>
              </a:rPr>
              <a:t>classes meet the “Level I” allowable course rule.  Students must meet necessary placement and/or prerequisite requirements.</a:t>
            </a:r>
          </a:p>
          <a:p>
            <a:endParaRPr lang="en-US" sz="2400" b="0" dirty="0">
              <a:solidFill>
                <a:srgbClr val="041E42"/>
              </a:solidFill>
              <a:latin typeface="Georgia" panose="02040502050405020303" pitchFamily="18" charset="0"/>
            </a:endParaRPr>
          </a:p>
          <a:p>
            <a:r>
              <a:rPr lang="en-US" sz="2400" b="0" dirty="0">
                <a:solidFill>
                  <a:srgbClr val="041E42"/>
                </a:solidFill>
                <a:latin typeface="Georgia" panose="02040502050405020303" pitchFamily="18" charset="0"/>
              </a:rPr>
              <a:t>Classes have included:</a:t>
            </a:r>
          </a:p>
          <a:p>
            <a:pPr lvl="1"/>
            <a:endParaRPr lang="en-US" sz="1200" dirty="0">
              <a:solidFill>
                <a:srgbClr val="041E42"/>
              </a:solidFill>
              <a:latin typeface="Georgia" panose="02040502050405020303" pitchFamily="18" charset="0"/>
              <a:sym typeface="Wingdings" pitchFamily="2" charset="2"/>
            </a:endParaRPr>
          </a:p>
          <a:p>
            <a:pPr lvl="1">
              <a:buFont typeface="Arial" pitchFamily="34" charset="0"/>
              <a:buChar char="•"/>
            </a:pPr>
            <a:r>
              <a:rPr lang="en-US" sz="2000" dirty="0">
                <a:solidFill>
                  <a:srgbClr val="041E42"/>
                </a:solidFill>
                <a:latin typeface="Georgia" panose="02040502050405020303" pitchFamily="18" charset="0"/>
              </a:rPr>
              <a:t> </a:t>
            </a:r>
            <a:r>
              <a:rPr lang="en-US" sz="2200" b="0" dirty="0">
                <a:solidFill>
                  <a:srgbClr val="041E42"/>
                </a:solidFill>
                <a:latin typeface="Georgia" panose="02040502050405020303" pitchFamily="18" charset="0"/>
              </a:rPr>
              <a:t>Government &amp; Politics in the U.S.</a:t>
            </a:r>
          </a:p>
          <a:p>
            <a:pPr lvl="1">
              <a:buFont typeface="Arial" pitchFamily="34" charset="0"/>
              <a:buChar char="•"/>
            </a:pPr>
            <a:r>
              <a:rPr lang="en-US" sz="2200" dirty="0">
                <a:solidFill>
                  <a:srgbClr val="041E42"/>
                </a:solidFill>
                <a:latin typeface="Georgia" panose="02040502050405020303" pitchFamily="18" charset="0"/>
                <a:sym typeface="Wingdings" pitchFamily="2" charset="2"/>
              </a:rPr>
              <a:t> </a:t>
            </a:r>
            <a:r>
              <a:rPr lang="en-US" sz="2200" b="0" dirty="0">
                <a:solidFill>
                  <a:srgbClr val="041E42"/>
                </a:solidFill>
                <a:latin typeface="Georgia" panose="02040502050405020303" pitchFamily="18" charset="0"/>
                <a:sym typeface="Wingdings" pitchFamily="2" charset="2"/>
              </a:rPr>
              <a:t>Economics</a:t>
            </a:r>
            <a:endParaRPr lang="en-US" sz="2200" b="0" dirty="0">
              <a:solidFill>
                <a:srgbClr val="041E42"/>
              </a:solidFill>
              <a:latin typeface="Georgia" panose="02040502050405020303" pitchFamily="18" charset="0"/>
            </a:endParaRPr>
          </a:p>
          <a:p>
            <a:pPr lvl="1">
              <a:buFont typeface="Arial" pitchFamily="34" charset="0"/>
              <a:buChar char="•"/>
            </a:pPr>
            <a:r>
              <a:rPr lang="en-US" sz="2200" dirty="0">
                <a:solidFill>
                  <a:srgbClr val="041E42"/>
                </a:solidFill>
                <a:latin typeface="Georgia" panose="02040502050405020303" pitchFamily="18" charset="0"/>
              </a:rPr>
              <a:t> </a:t>
            </a:r>
            <a:r>
              <a:rPr lang="en-US" sz="2200" b="0" dirty="0">
                <a:solidFill>
                  <a:srgbClr val="041E42"/>
                </a:solidFill>
                <a:latin typeface="Georgia" panose="02040502050405020303" pitchFamily="18" charset="0"/>
              </a:rPr>
              <a:t>English Composition</a:t>
            </a:r>
          </a:p>
          <a:p>
            <a:pPr lvl="1">
              <a:buFont typeface="Arial" pitchFamily="34" charset="0"/>
              <a:buChar char="•"/>
            </a:pPr>
            <a:r>
              <a:rPr lang="en-US" sz="2200" dirty="0">
                <a:solidFill>
                  <a:srgbClr val="041E42"/>
                </a:solidFill>
                <a:latin typeface="Georgia" panose="02040502050405020303" pitchFamily="18" charset="0"/>
              </a:rPr>
              <a:t> </a:t>
            </a:r>
            <a:r>
              <a:rPr lang="en-US" sz="2200" b="0" dirty="0">
                <a:solidFill>
                  <a:srgbClr val="041E42"/>
                </a:solidFill>
                <a:latin typeface="Georgia" panose="02040502050405020303" pitchFamily="18" charset="0"/>
              </a:rPr>
              <a:t>Sciences</a:t>
            </a:r>
          </a:p>
          <a:p>
            <a:pPr lvl="1">
              <a:buFont typeface="Arial" pitchFamily="34" charset="0"/>
              <a:buChar char="•"/>
            </a:pPr>
            <a:r>
              <a:rPr lang="en-US" sz="2200" dirty="0">
                <a:solidFill>
                  <a:srgbClr val="041E42"/>
                </a:solidFill>
                <a:latin typeface="Georgia" panose="02040502050405020303" pitchFamily="18" charset="0"/>
              </a:rPr>
              <a:t> </a:t>
            </a:r>
            <a:r>
              <a:rPr lang="en-US" sz="2200" b="0" dirty="0">
                <a:solidFill>
                  <a:srgbClr val="041E42"/>
                </a:solidFill>
                <a:latin typeface="Georgia" panose="02040502050405020303" pitchFamily="18" charset="0"/>
              </a:rPr>
              <a:t>Foreign Languages</a:t>
            </a:r>
          </a:p>
          <a:p>
            <a:pPr lvl="1"/>
            <a:endParaRPr lang="en-US" sz="2000" b="0" dirty="0">
              <a:solidFill>
                <a:srgbClr val="041E42"/>
              </a:solidFill>
              <a:latin typeface="Georgia" panose="02040502050405020303" pitchFamily="18" charset="0"/>
            </a:endParaRPr>
          </a:p>
        </p:txBody>
      </p:sp>
      <p:sp>
        <p:nvSpPr>
          <p:cNvPr id="14340" name="Text Box 6"/>
          <p:cNvSpPr txBox="1">
            <a:spLocks noChangeArrowheads="1"/>
          </p:cNvSpPr>
          <p:nvPr/>
        </p:nvSpPr>
        <p:spPr bwMode="auto">
          <a:xfrm>
            <a:off x="4667492" y="3884568"/>
            <a:ext cx="4082797" cy="1446550"/>
          </a:xfrm>
          <a:prstGeom prst="rect">
            <a:avLst/>
          </a:prstGeom>
          <a:noFill/>
          <a:ln w="9525">
            <a:noFill/>
            <a:miter lim="800000"/>
            <a:headEnd/>
            <a:tailEnd/>
          </a:ln>
        </p:spPr>
        <p:txBody>
          <a:bodyPr wrap="square">
            <a:spAutoFit/>
          </a:bodyPr>
          <a:lstStyle/>
          <a:p>
            <a:pPr lvl="1">
              <a:buFont typeface="Arial" pitchFamily="34" charset="0"/>
              <a:buChar char="•"/>
            </a:pPr>
            <a:r>
              <a:rPr lang="en-US" sz="2200" b="0" dirty="0">
                <a:solidFill>
                  <a:srgbClr val="041E42"/>
                </a:solidFill>
                <a:latin typeface="Georgia" panose="02040502050405020303" pitchFamily="18" charset="0"/>
              </a:rPr>
              <a:t>Psychology</a:t>
            </a:r>
          </a:p>
          <a:p>
            <a:pPr lvl="1">
              <a:buFont typeface="Arial" pitchFamily="34" charset="0"/>
              <a:buChar char="•"/>
            </a:pPr>
            <a:r>
              <a:rPr lang="en-US" sz="2200" b="0" dirty="0">
                <a:solidFill>
                  <a:srgbClr val="041E42"/>
                </a:solidFill>
                <a:latin typeface="Georgia" panose="02040502050405020303" pitchFamily="18" charset="0"/>
              </a:rPr>
              <a:t>Sociology</a:t>
            </a:r>
          </a:p>
          <a:p>
            <a:pPr lvl="1">
              <a:buFont typeface="Arial" pitchFamily="34" charset="0"/>
              <a:buChar char="•"/>
            </a:pPr>
            <a:r>
              <a:rPr lang="en-US" sz="2200" b="0" dirty="0">
                <a:solidFill>
                  <a:srgbClr val="041E42"/>
                </a:solidFill>
                <a:latin typeface="Georgia" panose="02040502050405020303" pitchFamily="18" charset="0"/>
                <a:sym typeface="Wingdings" pitchFamily="2" charset="2"/>
              </a:rPr>
              <a:t>Speech</a:t>
            </a:r>
            <a:endParaRPr lang="en-US" sz="2200" dirty="0">
              <a:solidFill>
                <a:srgbClr val="041E42"/>
              </a:solidFill>
              <a:latin typeface="Georgia" panose="02040502050405020303" pitchFamily="18" charset="0"/>
              <a:sym typeface="Wingdings" pitchFamily="2" charset="2"/>
            </a:endParaRPr>
          </a:p>
          <a:p>
            <a:pPr lvl="1">
              <a:buFont typeface="Arial" pitchFamily="34" charset="0"/>
              <a:buChar char="•"/>
            </a:pPr>
            <a:r>
              <a:rPr lang="en-US" sz="2200" b="0" dirty="0">
                <a:solidFill>
                  <a:srgbClr val="041E42"/>
                </a:solidFill>
                <a:latin typeface="Georgia" panose="02040502050405020303" pitchFamily="18" charset="0"/>
              </a:rPr>
              <a:t>Mathematics</a:t>
            </a:r>
          </a:p>
        </p:txBody>
      </p:sp>
      <p:sp>
        <p:nvSpPr>
          <p:cNvPr id="4" name="Title 1"/>
          <p:cNvSpPr txBox="1">
            <a:spLocks/>
          </p:cNvSpPr>
          <p:nvPr/>
        </p:nvSpPr>
        <p:spPr>
          <a:xfrm>
            <a:off x="0" y="211504"/>
            <a:ext cx="9144000" cy="3901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r>
              <a:rPr lang="en-US" sz="4000" b="0" dirty="0">
                <a:solidFill>
                  <a:srgbClr val="00002F"/>
                </a:solidFill>
                <a:latin typeface="Impact" panose="020B0806030902050204" pitchFamily="34" charset="0"/>
              </a:rPr>
              <a:t>Class Selection</a:t>
            </a:r>
          </a:p>
        </p:txBody>
      </p:sp>
    </p:spTree>
    <p:extLst>
      <p:ext uri="{BB962C8B-B14F-4D97-AF65-F5344CB8AC3E}">
        <p14:creationId xmlns:p14="http://schemas.microsoft.com/office/powerpoint/2010/main" val="2848434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49C9740-AF70-76D7-EC21-1D742381525F}"/>
              </a:ext>
            </a:extLst>
          </p:cNvPr>
          <p:cNvSpPr txBox="1">
            <a:spLocks/>
          </p:cNvSpPr>
          <p:nvPr/>
        </p:nvSpPr>
        <p:spPr>
          <a:xfrm>
            <a:off x="1" y="176780"/>
            <a:ext cx="9143999" cy="731492"/>
          </a:xfrm>
          <a:prstGeom prst="rect">
            <a:avLst/>
          </a:prstGeom>
        </p:spPr>
        <p:txBody>
          <a:bodyPr>
            <a:noAutofit/>
          </a:bodyPr>
          <a:lst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41E42"/>
                </a:solidFill>
                <a:effectLst/>
                <a:uLnTx/>
                <a:uFillTx/>
                <a:latin typeface="Impact" panose="020B0806030902050204" pitchFamily="34" charset="0"/>
                <a:ea typeface="+mj-ea"/>
                <a:cs typeface="+mj-cs"/>
              </a:rPr>
              <a:t>Differences Between High School &amp; College</a:t>
            </a:r>
          </a:p>
        </p:txBody>
      </p:sp>
      <p:sp>
        <p:nvSpPr>
          <p:cNvPr id="3" name="Content Placeholder 6">
            <a:extLst>
              <a:ext uri="{FF2B5EF4-FFF2-40B4-BE49-F238E27FC236}">
                <a16:creationId xmlns:a16="http://schemas.microsoft.com/office/drawing/2014/main" id="{46652BBC-929B-48BC-D2D9-95DBBCC5A906}"/>
              </a:ext>
            </a:extLst>
          </p:cNvPr>
          <p:cNvSpPr txBox="1">
            <a:spLocks/>
          </p:cNvSpPr>
          <p:nvPr/>
        </p:nvSpPr>
        <p:spPr>
          <a:xfrm>
            <a:off x="339365" y="800571"/>
            <a:ext cx="8465270" cy="525685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Tests &amp; Grades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a:t>
            </a:r>
            <a:r>
              <a:rPr kumimoji="0" lang="en-US" sz="24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High School: </a:t>
            </a: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Tests are sometimes given weekly or at the end of the chapter</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Information provided mostly in-class. Out-of-class research is minimal</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a:t>
            </a:r>
            <a:r>
              <a:rPr kumimoji="0" lang="en-US" sz="24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College: </a:t>
            </a: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Tests are generally fewer in number and cover more material</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Less homework assignments which will be used to determine final grades</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Study Time</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High School: Required homework ranges between 1 to 3 hours per day</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College: Standard rule of 2 to 3 hours of homework for every hour spent in class (3 to 5 hours per day)</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endParaRPr>
          </a:p>
        </p:txBody>
      </p:sp>
    </p:spTree>
    <p:extLst>
      <p:ext uri="{BB962C8B-B14F-4D97-AF65-F5344CB8AC3E}">
        <p14:creationId xmlns:p14="http://schemas.microsoft.com/office/powerpoint/2010/main" val="37528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46652BBC-929B-48BC-D2D9-95DBBCC5A906}"/>
              </a:ext>
            </a:extLst>
          </p:cNvPr>
          <p:cNvSpPr txBox="1">
            <a:spLocks/>
          </p:cNvSpPr>
          <p:nvPr/>
        </p:nvSpPr>
        <p:spPr>
          <a:xfrm>
            <a:off x="452487" y="904974"/>
            <a:ext cx="8512404" cy="5335570"/>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Role of Parents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High School: Parents are strong advocates working closely with teachers and counselors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College: Parent serves as a mentor and support for the student; the college views the student as independent decision-maker</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College: The Family Education Rights and Privacy Act (FERPA) protects student education records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Accommodations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High School: Parents and students work with high school staff to determine what assistance or accommodations can be made for students with IEPs or 504 plans. </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College: Students must work directly with college staff to determine if accommodations are needed. IEPs and 504 plans may or may not be included in the discussions.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endParaRPr>
          </a:p>
        </p:txBody>
      </p:sp>
      <p:sp>
        <p:nvSpPr>
          <p:cNvPr id="4" name="Title 4">
            <a:extLst>
              <a:ext uri="{FF2B5EF4-FFF2-40B4-BE49-F238E27FC236}">
                <a16:creationId xmlns:a16="http://schemas.microsoft.com/office/drawing/2014/main" id="{2ED98C32-545E-B48E-024E-A3F4AF698218}"/>
              </a:ext>
            </a:extLst>
          </p:cNvPr>
          <p:cNvSpPr txBox="1">
            <a:spLocks/>
          </p:cNvSpPr>
          <p:nvPr/>
        </p:nvSpPr>
        <p:spPr>
          <a:xfrm>
            <a:off x="1" y="277177"/>
            <a:ext cx="9143999" cy="731492"/>
          </a:xfrm>
          <a:prstGeom prst="rect">
            <a:avLst/>
          </a:prstGeom>
        </p:spPr>
        <p:txBody>
          <a:bodyPr>
            <a:noAutofit/>
          </a:bodyPr>
          <a:lst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41E42"/>
                </a:solidFill>
                <a:effectLst/>
                <a:uLnTx/>
                <a:uFillTx/>
                <a:latin typeface="Impact" panose="020B0806030902050204" pitchFamily="34" charset="0"/>
                <a:ea typeface="+mj-ea"/>
                <a:cs typeface="+mj-cs"/>
              </a:rPr>
              <a:t>Differences Between High School &amp; College</a:t>
            </a:r>
          </a:p>
        </p:txBody>
      </p:sp>
    </p:spTree>
    <p:extLst>
      <p:ext uri="{BB962C8B-B14F-4D97-AF65-F5344CB8AC3E}">
        <p14:creationId xmlns:p14="http://schemas.microsoft.com/office/powerpoint/2010/main" val="1449556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316" y="995209"/>
            <a:ext cx="8829368" cy="2997683"/>
          </a:xfrm>
          <a:noFill/>
        </p:spPr>
        <p:txBody>
          <a:bodyPr/>
          <a:lstStyle/>
          <a:p>
            <a:r>
              <a:rPr lang="en-US" sz="2400" cap="none" dirty="0">
                <a:latin typeface="Georgia" panose="02040502050405020303" pitchFamily="18" charset="0"/>
              </a:rPr>
              <a:t>The grades you earn in the college courses will be recorded on your college transcript and your high school transcript. </a:t>
            </a:r>
            <a:br>
              <a:rPr lang="en-US" sz="2400" cap="none" dirty="0">
                <a:latin typeface="Georgia" panose="02040502050405020303" pitchFamily="18" charset="0"/>
              </a:rPr>
            </a:br>
            <a:br>
              <a:rPr lang="en-US" sz="2400" cap="none" dirty="0">
                <a:latin typeface="Georgia" panose="02040502050405020303" pitchFamily="18" charset="0"/>
              </a:rPr>
            </a:br>
            <a:r>
              <a:rPr lang="en-US" sz="2400" cap="none" dirty="0">
                <a:latin typeface="Georgia" panose="02040502050405020303" pitchFamily="18" charset="0"/>
              </a:rPr>
              <a:t>The grades may satisfy high school required or elective classes.</a:t>
            </a:r>
            <a:br>
              <a:rPr lang="en-US" sz="2400" cap="none" dirty="0">
                <a:latin typeface="Georgia" panose="02040502050405020303" pitchFamily="18" charset="0"/>
              </a:rPr>
            </a:br>
            <a:br>
              <a:rPr lang="en-US" sz="2400" cap="none" dirty="0">
                <a:latin typeface="Georgia" panose="02040502050405020303" pitchFamily="18" charset="0"/>
              </a:rPr>
            </a:br>
            <a:r>
              <a:rPr lang="en-US" sz="2400" cap="none" dirty="0">
                <a:latin typeface="Georgia" panose="02040502050405020303" pitchFamily="18" charset="0"/>
              </a:rPr>
              <a:t>College courses must be weighted equally to the greatest weight of Advanced Placement, International Baccalaureate or honors classes, in the same subject area.</a:t>
            </a:r>
            <a:br>
              <a:rPr lang="en-US" sz="2400" cap="none" dirty="0">
                <a:latin typeface="Georgia" panose="02040502050405020303" pitchFamily="18" charset="0"/>
              </a:rPr>
            </a:br>
            <a:endParaRPr lang="en-US" sz="2400" cap="none" dirty="0">
              <a:latin typeface="Georgia" panose="02040502050405020303" pitchFamily="18" charset="0"/>
            </a:endParaRPr>
          </a:p>
        </p:txBody>
      </p:sp>
      <p:sp>
        <p:nvSpPr>
          <p:cNvPr id="5" name="Title 1"/>
          <p:cNvSpPr txBox="1">
            <a:spLocks/>
          </p:cNvSpPr>
          <p:nvPr/>
        </p:nvSpPr>
        <p:spPr>
          <a:xfrm>
            <a:off x="0" y="194626"/>
            <a:ext cx="9144000" cy="553998"/>
          </a:xfrm>
          <a:prstGeom prst="rect">
            <a:avLst/>
          </a:prstGeom>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sz="3600" b="0" dirty="0">
                <a:solidFill>
                  <a:srgbClr val="041E42"/>
                </a:solidFill>
                <a:latin typeface="Impact" panose="020B0806030902050204" pitchFamily="34" charset="0"/>
              </a:rPr>
              <a:t>Grades are Applied to High School Transcripts</a:t>
            </a:r>
          </a:p>
        </p:txBody>
      </p:sp>
      <p:grpSp>
        <p:nvGrpSpPr>
          <p:cNvPr id="9" name="Group 8">
            <a:extLst>
              <a:ext uri="{FF2B5EF4-FFF2-40B4-BE49-F238E27FC236}">
                <a16:creationId xmlns:a16="http://schemas.microsoft.com/office/drawing/2014/main" id="{7746DE1B-5E6F-8755-4CEB-2C72D96181FC}"/>
              </a:ext>
            </a:extLst>
          </p:cNvPr>
          <p:cNvGrpSpPr/>
          <p:nvPr/>
        </p:nvGrpSpPr>
        <p:grpSpPr>
          <a:xfrm>
            <a:off x="0" y="3791209"/>
            <a:ext cx="9144000" cy="2968302"/>
            <a:chOff x="0" y="3724170"/>
            <a:chExt cx="9144000" cy="2968302"/>
          </a:xfrm>
        </p:grpSpPr>
        <p:pic>
          <p:nvPicPr>
            <p:cNvPr id="10" name="Picture 9">
              <a:extLst>
                <a:ext uri="{FF2B5EF4-FFF2-40B4-BE49-F238E27FC236}">
                  <a16:creationId xmlns:a16="http://schemas.microsoft.com/office/drawing/2014/main" id="{0B2529A7-AE60-D2A0-42F3-A715BFFEC71D}"/>
                </a:ext>
              </a:extLst>
            </p:cNvPr>
            <p:cNvPicPr>
              <a:picLocks noChangeAspect="1"/>
            </p:cNvPicPr>
            <p:nvPr/>
          </p:nvPicPr>
          <p:blipFill rotWithShape="1">
            <a:blip r:embed="rId3">
              <a:extLst>
                <a:ext uri="{28A0092B-C50C-407E-A947-70E740481C1C}">
                  <a14:useLocalDpi xmlns:a14="http://schemas.microsoft.com/office/drawing/2010/main" val="0"/>
                </a:ext>
              </a:extLst>
            </a:blip>
            <a:srcRect t="28728" b="25219"/>
            <a:stretch/>
          </p:blipFill>
          <p:spPr>
            <a:xfrm>
              <a:off x="0" y="3724170"/>
              <a:ext cx="9144000" cy="2968302"/>
            </a:xfrm>
            <a:prstGeom prst="rect">
              <a:avLst/>
            </a:prstGeom>
          </p:spPr>
        </p:pic>
        <p:sp>
          <p:nvSpPr>
            <p:cNvPr id="11" name="TextBox 10">
              <a:extLst>
                <a:ext uri="{FF2B5EF4-FFF2-40B4-BE49-F238E27FC236}">
                  <a16:creationId xmlns:a16="http://schemas.microsoft.com/office/drawing/2014/main" id="{803F9FD8-9400-2A87-6351-A8A3FF6F5316}"/>
                </a:ext>
              </a:extLst>
            </p:cNvPr>
            <p:cNvSpPr txBox="1"/>
            <p:nvPr/>
          </p:nvSpPr>
          <p:spPr>
            <a:xfrm>
              <a:off x="714384" y="3956995"/>
              <a:ext cx="1543043" cy="1384995"/>
            </a:xfrm>
            <a:prstGeom prst="rect">
              <a:avLst/>
            </a:prstGeom>
            <a:noFill/>
          </p:spPr>
          <p:txBody>
            <a:bodyPr wrap="square" rtlCol="0">
              <a:spAutoFit/>
            </a:bodyPr>
            <a:lstStyle/>
            <a:p>
              <a:pPr algn="ctr"/>
              <a:r>
                <a:rPr lang="en-US" sz="2800" dirty="0">
                  <a:solidFill>
                    <a:srgbClr val="041E42"/>
                  </a:solidFill>
                  <a:latin typeface="Georgia" panose="02040502050405020303" pitchFamily="18" charset="0"/>
                  <a:cs typeface="Arial" panose="020B0604020202020204" pitchFamily="34" charset="0"/>
                </a:rPr>
                <a:t>AP, IB, Honors</a:t>
              </a:r>
            </a:p>
            <a:p>
              <a:pPr algn="ctr"/>
              <a:r>
                <a:rPr lang="en-US" sz="2800" dirty="0">
                  <a:solidFill>
                    <a:srgbClr val="041E42"/>
                  </a:solidFill>
                  <a:latin typeface="Georgia" panose="02040502050405020303" pitchFamily="18" charset="0"/>
                  <a:cs typeface="Arial" panose="020B0604020202020204" pitchFamily="34" charset="0"/>
                </a:rPr>
                <a:t>Class</a:t>
              </a:r>
            </a:p>
          </p:txBody>
        </p:sp>
        <p:sp>
          <p:nvSpPr>
            <p:cNvPr id="12" name="TextBox 11">
              <a:extLst>
                <a:ext uri="{FF2B5EF4-FFF2-40B4-BE49-F238E27FC236}">
                  <a16:creationId xmlns:a16="http://schemas.microsoft.com/office/drawing/2014/main" id="{B2E39E7C-66B2-384F-5D92-6FA137A21E5F}"/>
                </a:ext>
              </a:extLst>
            </p:cNvPr>
            <p:cNvSpPr txBox="1"/>
            <p:nvPr/>
          </p:nvSpPr>
          <p:spPr>
            <a:xfrm>
              <a:off x="6843711" y="4172438"/>
              <a:ext cx="1657349" cy="954107"/>
            </a:xfrm>
            <a:prstGeom prst="rect">
              <a:avLst/>
            </a:prstGeom>
            <a:noFill/>
          </p:spPr>
          <p:txBody>
            <a:bodyPr wrap="square" rtlCol="0">
              <a:spAutoFit/>
            </a:bodyPr>
            <a:lstStyle/>
            <a:p>
              <a:pPr algn="ctr"/>
              <a:r>
                <a:rPr lang="en-US" sz="2800" dirty="0">
                  <a:solidFill>
                    <a:srgbClr val="041E42"/>
                  </a:solidFill>
                  <a:latin typeface="Georgia" panose="02040502050405020303" pitchFamily="18" charset="0"/>
                  <a:cs typeface="Arial" panose="020B0604020202020204" pitchFamily="34" charset="0"/>
                </a:rPr>
                <a:t>College</a:t>
              </a:r>
            </a:p>
            <a:p>
              <a:pPr algn="ctr"/>
              <a:r>
                <a:rPr lang="en-US" sz="2800" dirty="0">
                  <a:solidFill>
                    <a:srgbClr val="041E42"/>
                  </a:solidFill>
                  <a:latin typeface="Georgia" panose="02040502050405020303" pitchFamily="18" charset="0"/>
                  <a:cs typeface="Arial" panose="020B0604020202020204" pitchFamily="34" charset="0"/>
                </a:rPr>
                <a:t>Course</a:t>
              </a:r>
              <a:endParaRPr lang="en-US" sz="2500" dirty="0">
                <a:solidFill>
                  <a:srgbClr val="041E42"/>
                </a:solidFill>
                <a:latin typeface="Georgia" panose="02040502050405020303" pitchFamily="18" charset="0"/>
                <a:cs typeface="Arial" panose="020B0604020202020204" pitchFamily="34" charset="0"/>
              </a:endParaRPr>
            </a:p>
          </p:txBody>
        </p:sp>
      </p:grpSp>
    </p:spTree>
    <p:extLst>
      <p:ext uri="{BB962C8B-B14F-4D97-AF65-F5344CB8AC3E}">
        <p14:creationId xmlns:p14="http://schemas.microsoft.com/office/powerpoint/2010/main" val="317129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body" idx="4294967295"/>
          </p:nvPr>
        </p:nvSpPr>
        <p:spPr>
          <a:xfrm>
            <a:off x="320964" y="999553"/>
            <a:ext cx="8610600" cy="5126037"/>
          </a:xfrm>
        </p:spPr>
        <p:txBody>
          <a:bodyPr>
            <a:normAutofit/>
          </a:bodyPr>
          <a:lstStyle/>
          <a:p>
            <a:pPr marL="396875" lvl="0" indent="-396875" eaLnBrk="1" hangingPunct="1">
              <a:lnSpc>
                <a:spcPct val="80000"/>
              </a:lnSpc>
              <a:buNone/>
            </a:pPr>
            <a:r>
              <a:rPr lang="en-US" sz="2800" dirty="0">
                <a:solidFill>
                  <a:srgbClr val="041E42"/>
                </a:solidFill>
              </a:rPr>
              <a:t>Students must achieve a minimum 2.0 GPA to </a:t>
            </a:r>
            <a:r>
              <a:rPr lang="en-US" sz="2800" dirty="0">
                <a:solidFill>
                  <a:srgbClr val="041E42"/>
                </a:solidFill>
                <a:cs typeface="Arial" panose="020B0604020202020204" pitchFamily="34" charset="0"/>
              </a:rPr>
              <a:t>remain in “Good Academic Standing”.</a:t>
            </a:r>
          </a:p>
          <a:p>
            <a:pPr marL="396875" lvl="0" indent="-396875" eaLnBrk="1" hangingPunct="1">
              <a:lnSpc>
                <a:spcPct val="80000"/>
              </a:lnSpc>
              <a:buNone/>
            </a:pPr>
            <a:endParaRPr lang="en-US" sz="1200" dirty="0">
              <a:solidFill>
                <a:srgbClr val="041E42"/>
              </a:solidFill>
              <a:cs typeface="Arial" panose="020B0604020202020204" pitchFamily="34" charset="0"/>
            </a:endParaRPr>
          </a:p>
          <a:p>
            <a:pPr marL="396875" lvl="0" indent="-396875" eaLnBrk="1" hangingPunct="1">
              <a:lnSpc>
                <a:spcPct val="80000"/>
              </a:lnSpc>
              <a:buNone/>
            </a:pPr>
            <a:r>
              <a:rPr lang="en-US" sz="2800" dirty="0">
                <a:solidFill>
                  <a:srgbClr val="041E42"/>
                </a:solidFill>
                <a:cs typeface="Arial" panose="020B0604020202020204" pitchFamily="34" charset="0"/>
              </a:rPr>
              <a:t>Students will be placed on Academic Probation if the GPA falls below a 2.0 after their first semester, or if they withdraw from two or more courses.</a:t>
            </a:r>
          </a:p>
          <a:p>
            <a:pPr marL="396875" lvl="0" indent="-396875" eaLnBrk="1" hangingPunct="1">
              <a:lnSpc>
                <a:spcPct val="80000"/>
              </a:lnSpc>
              <a:buNone/>
            </a:pPr>
            <a:endParaRPr lang="en-US" sz="1200" dirty="0">
              <a:solidFill>
                <a:srgbClr val="041E42"/>
              </a:solidFill>
              <a:cs typeface="Arial" panose="020B0604020202020204" pitchFamily="34" charset="0"/>
            </a:endParaRPr>
          </a:p>
          <a:p>
            <a:pPr marL="396875" lvl="0" indent="-396875" eaLnBrk="1" hangingPunct="1">
              <a:lnSpc>
                <a:spcPct val="80000"/>
              </a:lnSpc>
              <a:buNone/>
            </a:pPr>
            <a:r>
              <a:rPr lang="en-US" sz="2800" dirty="0">
                <a:solidFill>
                  <a:srgbClr val="041E42"/>
                </a:solidFill>
                <a:cs typeface="Arial" panose="020B0604020202020204" pitchFamily="34" charset="0"/>
              </a:rPr>
              <a:t>Students on probation may enroll in no more than one course in the subsequent semester and cannot take courses in the same subject area that they earned D or F grades.</a:t>
            </a:r>
          </a:p>
          <a:p>
            <a:pPr marL="396875" lvl="0" indent="-396875" eaLnBrk="1" hangingPunct="1">
              <a:lnSpc>
                <a:spcPct val="80000"/>
              </a:lnSpc>
              <a:buNone/>
            </a:pPr>
            <a:endParaRPr lang="en-US" sz="1200" dirty="0">
              <a:solidFill>
                <a:srgbClr val="041E42"/>
              </a:solidFill>
              <a:cs typeface="Arial" panose="020B0604020202020204" pitchFamily="34" charset="0"/>
            </a:endParaRPr>
          </a:p>
          <a:p>
            <a:pPr marL="396875" lvl="0" indent="-396875" eaLnBrk="1" hangingPunct="1">
              <a:lnSpc>
                <a:spcPct val="80000"/>
              </a:lnSpc>
              <a:buNone/>
            </a:pPr>
            <a:r>
              <a:rPr lang="en-US" sz="2800" dirty="0">
                <a:solidFill>
                  <a:srgbClr val="041E42"/>
                </a:solidFill>
                <a:cs typeface="Arial" panose="020B0604020202020204" pitchFamily="34" charset="0"/>
              </a:rPr>
              <a:t>Students are eligible for dismissal if the GPA remains below a 2.0 for two consecutive semesters.</a:t>
            </a:r>
          </a:p>
        </p:txBody>
      </p:sp>
      <p:sp>
        <p:nvSpPr>
          <p:cNvPr id="3" name="Rectangle 2"/>
          <p:cNvSpPr>
            <a:spLocks noGrp="1" noChangeArrowheads="1"/>
          </p:cNvSpPr>
          <p:nvPr>
            <p:ph type="title" idx="4294967295"/>
          </p:nvPr>
        </p:nvSpPr>
        <p:spPr>
          <a:xfrm>
            <a:off x="415637" y="27711"/>
            <a:ext cx="8229600" cy="600364"/>
          </a:xfrm>
        </p:spPr>
        <p:txBody>
          <a:bodyPr anchor="t">
            <a:noAutofit/>
          </a:bodyPr>
          <a:lstStyle/>
          <a:p>
            <a:pPr algn="ctr" eaLnBrk="1" hangingPunct="1"/>
            <a:r>
              <a:rPr lang="en-US" cap="none" dirty="0"/>
              <a:t>Probation and Dismissal</a:t>
            </a:r>
          </a:p>
        </p:txBody>
      </p:sp>
    </p:spTree>
    <p:extLst>
      <p:ext uri="{BB962C8B-B14F-4D97-AF65-F5344CB8AC3E}">
        <p14:creationId xmlns:p14="http://schemas.microsoft.com/office/powerpoint/2010/main" val="428715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4294967295"/>
          </p:nvPr>
        </p:nvSpPr>
        <p:spPr bwMode="auto">
          <a:xfrm>
            <a:off x="64655" y="1293721"/>
            <a:ext cx="8477250" cy="4635739"/>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en-US" sz="3000" dirty="0">
                <a:solidFill>
                  <a:srgbClr val="041E42"/>
                </a:solidFill>
              </a:rPr>
              <a:t>The College Credit Plus Program was created by the Ohio Legislature to allow students in grades 7 -12 to earn college credits before graduating from high school.</a:t>
            </a:r>
          </a:p>
          <a:p>
            <a:pPr eaLnBrk="1" hangingPunct="1">
              <a:lnSpc>
                <a:spcPct val="90000"/>
              </a:lnSpc>
            </a:pPr>
            <a:endParaRPr lang="en-US" sz="1400" dirty="0">
              <a:solidFill>
                <a:srgbClr val="041E42"/>
              </a:solidFill>
            </a:endParaRPr>
          </a:p>
          <a:p>
            <a:pPr marL="342900" lvl="1" indent="-342900">
              <a:lnSpc>
                <a:spcPct val="90000"/>
              </a:lnSpc>
              <a:buFont typeface="Arial"/>
              <a:buChar char="•"/>
            </a:pPr>
            <a:r>
              <a:rPr lang="en-US" sz="3000" dirty="0">
                <a:solidFill>
                  <a:srgbClr val="041E42"/>
                </a:solidFill>
                <a:latin typeface="Georgia" panose="02040502050405020303" pitchFamily="18" charset="0"/>
              </a:rPr>
              <a:t>Students receive both high school and college credit simultaneously.</a:t>
            </a:r>
          </a:p>
          <a:p>
            <a:pPr marL="342900" lvl="1" indent="-342900">
              <a:lnSpc>
                <a:spcPct val="90000"/>
              </a:lnSpc>
              <a:buFont typeface="Arial"/>
              <a:buChar char="•"/>
            </a:pPr>
            <a:endParaRPr lang="en-US" sz="1400" dirty="0">
              <a:solidFill>
                <a:srgbClr val="041E42"/>
              </a:solidFill>
              <a:latin typeface="Georgia" panose="02040502050405020303" pitchFamily="18" charset="0"/>
            </a:endParaRPr>
          </a:p>
          <a:p>
            <a:pPr marL="342900" lvl="1" indent="-342900">
              <a:lnSpc>
                <a:spcPct val="90000"/>
              </a:lnSpc>
              <a:buFont typeface="Arial"/>
              <a:buChar char="•"/>
            </a:pPr>
            <a:r>
              <a:rPr lang="en-US" sz="3000" dirty="0">
                <a:solidFill>
                  <a:srgbClr val="041E42"/>
                </a:solidFill>
                <a:latin typeface="Georgia" panose="02040502050405020303" pitchFamily="18" charset="0"/>
              </a:rPr>
              <a:t>Tuition, fees and textbooks related to the coursework are provided to the student free of charge.</a:t>
            </a:r>
          </a:p>
        </p:txBody>
      </p:sp>
      <p:sp>
        <p:nvSpPr>
          <p:cNvPr id="3074" name="Rectangle 2"/>
          <p:cNvSpPr>
            <a:spLocks noGrp="1" noChangeArrowheads="1"/>
          </p:cNvSpPr>
          <p:nvPr>
            <p:ph type="title" idx="4294967295"/>
          </p:nvPr>
        </p:nvSpPr>
        <p:spPr bwMode="auto">
          <a:xfrm>
            <a:off x="0" y="243609"/>
            <a:ext cx="9144000" cy="736779"/>
          </a:xfrm>
          <a:noFill/>
          <a:ln>
            <a:miter lim="800000"/>
            <a:headEnd/>
            <a:tailEnd/>
          </a:ln>
        </p:spPr>
        <p:txBody>
          <a:bodyPr vert="horz" wrap="square" lIns="91440" tIns="45720" rIns="91440" bIns="45720" numCol="1" anchor="t" anchorCtr="0" compatLnSpc="1">
            <a:prstTxWarp prst="textNoShape">
              <a:avLst/>
            </a:prstTxWarp>
            <a:noAutofit/>
          </a:bodyPr>
          <a:lstStyle/>
          <a:p>
            <a:pPr algn="ctr" eaLnBrk="1" hangingPunct="1"/>
            <a:r>
              <a:rPr lang="en-US" sz="3800" cap="none" dirty="0"/>
              <a:t>What is the College Credit Plus Program?</a:t>
            </a:r>
          </a:p>
        </p:txBody>
      </p:sp>
    </p:spTree>
    <p:extLst>
      <p:ext uri="{BB962C8B-B14F-4D97-AF65-F5344CB8AC3E}">
        <p14:creationId xmlns:p14="http://schemas.microsoft.com/office/powerpoint/2010/main" val="3902282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8435" y="139237"/>
            <a:ext cx="7264400" cy="646113"/>
          </a:xfrm>
        </p:spPr>
        <p:txBody>
          <a:bodyPr>
            <a:normAutofit fontScale="90000"/>
          </a:bodyPr>
          <a:lstStyle/>
          <a:p>
            <a:pPr algn="ctr"/>
            <a:r>
              <a:rPr lang="en-US" cap="none" dirty="0">
                <a:solidFill>
                  <a:srgbClr val="00002F"/>
                </a:solidFill>
              </a:rPr>
              <a:t>CCP Credit Limit</a:t>
            </a:r>
          </a:p>
        </p:txBody>
      </p:sp>
      <p:sp>
        <p:nvSpPr>
          <p:cNvPr id="3" name="Content Placeholder 2"/>
          <p:cNvSpPr>
            <a:spLocks noGrp="1"/>
          </p:cNvSpPr>
          <p:nvPr>
            <p:ph idx="4294967295"/>
          </p:nvPr>
        </p:nvSpPr>
        <p:spPr>
          <a:xfrm>
            <a:off x="1153735" y="1302905"/>
            <a:ext cx="7047585" cy="4475163"/>
          </a:xfrm>
        </p:spPr>
        <p:txBody>
          <a:bodyPr>
            <a:normAutofit lnSpcReduction="10000"/>
          </a:bodyPr>
          <a:lstStyle/>
          <a:p>
            <a:pPr marL="0" indent="0">
              <a:buNone/>
            </a:pPr>
            <a:r>
              <a:rPr lang="en-US" sz="3000" dirty="0">
                <a:solidFill>
                  <a:srgbClr val="041E42"/>
                </a:solidFill>
              </a:rPr>
              <a:t>The maximum number of college credits that can be taken in a school year are 30 (including summer, fall &amp; spring.)</a:t>
            </a:r>
          </a:p>
          <a:p>
            <a:pPr marL="0" indent="0">
              <a:buNone/>
            </a:pPr>
            <a:endParaRPr lang="en-US" sz="2800" dirty="0">
              <a:solidFill>
                <a:srgbClr val="041E42"/>
              </a:solidFill>
            </a:endParaRPr>
          </a:p>
          <a:p>
            <a:pPr marL="0" indent="0">
              <a:buNone/>
            </a:pPr>
            <a:r>
              <a:rPr lang="en-US" sz="3000" dirty="0">
                <a:solidFill>
                  <a:srgbClr val="041E42"/>
                </a:solidFill>
              </a:rPr>
              <a:t>Students may pay to take more than 30 credits.</a:t>
            </a:r>
          </a:p>
          <a:p>
            <a:pPr marL="0" indent="0">
              <a:buNone/>
            </a:pPr>
            <a:endParaRPr lang="en-US" sz="3000" dirty="0">
              <a:solidFill>
                <a:srgbClr val="041E42"/>
              </a:solidFill>
            </a:endParaRPr>
          </a:p>
          <a:p>
            <a:pPr marL="0" indent="0">
              <a:buNone/>
            </a:pPr>
            <a:r>
              <a:rPr lang="en-US" sz="3000" dirty="0">
                <a:solidFill>
                  <a:srgbClr val="041E42"/>
                </a:solidFill>
              </a:rPr>
              <a:t>Students can earn up to 120 college credit hours while in the program.</a:t>
            </a:r>
          </a:p>
          <a:p>
            <a:pPr marL="0" indent="0">
              <a:spcBef>
                <a:spcPts val="0"/>
              </a:spcBef>
              <a:buNone/>
            </a:pPr>
            <a:endParaRPr lang="en-US" sz="3000" dirty="0">
              <a:solidFill>
                <a:srgbClr val="041E42"/>
              </a:solidFill>
            </a:endParaRPr>
          </a:p>
          <a:p>
            <a:pPr marL="0" indent="0">
              <a:buNone/>
            </a:pPr>
            <a:endParaRPr lang="en-US" sz="3000" dirty="0">
              <a:solidFill>
                <a:srgbClr val="041E42"/>
              </a:solidFill>
            </a:endParaRPr>
          </a:p>
        </p:txBody>
      </p:sp>
      <p:cxnSp>
        <p:nvCxnSpPr>
          <p:cNvPr id="5" name="Straight Connector 4"/>
          <p:cNvCxnSpPr/>
          <p:nvPr/>
        </p:nvCxnSpPr>
        <p:spPr>
          <a:xfrm>
            <a:off x="1982418" y="2855881"/>
            <a:ext cx="4876800" cy="9525"/>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982418" y="4406083"/>
            <a:ext cx="4876800" cy="9525"/>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753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b="4565"/>
          <a:stretch/>
        </p:blipFill>
        <p:spPr>
          <a:xfrm>
            <a:off x="0" y="-3175"/>
            <a:ext cx="9144000" cy="5813425"/>
          </a:xfrm>
        </p:spPr>
      </p:pic>
      <p:sp>
        <p:nvSpPr>
          <p:cNvPr id="2" name="Title 1"/>
          <p:cNvSpPr>
            <a:spLocks noGrp="1"/>
          </p:cNvSpPr>
          <p:nvPr>
            <p:ph type="title" idx="4294967295"/>
          </p:nvPr>
        </p:nvSpPr>
        <p:spPr>
          <a:xfrm>
            <a:off x="0" y="495300"/>
            <a:ext cx="9144000" cy="971550"/>
          </a:xfrm>
          <a:solidFill>
            <a:schemeClr val="bg1"/>
          </a:solidFill>
        </p:spPr>
        <p:txBody>
          <a:bodyPr anchor="ctr">
            <a:normAutofit/>
          </a:bodyPr>
          <a:lstStyle/>
          <a:p>
            <a:pPr algn="ctr"/>
            <a:r>
              <a:rPr lang="en-US" sz="2800" dirty="0"/>
              <a:t>A semester college course of 3 or more credits  </a:t>
            </a:r>
            <a:br>
              <a:rPr lang="en-US" sz="2800" dirty="0"/>
            </a:br>
            <a:r>
              <a:rPr lang="en-US" sz="2800" dirty="0"/>
              <a:t>counts as a one-year high school class.</a:t>
            </a:r>
          </a:p>
        </p:txBody>
      </p:sp>
      <p:sp>
        <p:nvSpPr>
          <p:cNvPr id="5" name="Text Box 2"/>
          <p:cNvSpPr txBox="1">
            <a:spLocks noChangeArrowheads="1"/>
          </p:cNvSpPr>
          <p:nvPr/>
        </p:nvSpPr>
        <p:spPr bwMode="auto">
          <a:xfrm>
            <a:off x="-4" y="3696141"/>
            <a:ext cx="9143999" cy="923330"/>
          </a:xfrm>
          <a:prstGeom prst="rect">
            <a:avLst/>
          </a:prstGeom>
          <a:solidFill>
            <a:schemeClr val="bg1"/>
          </a:solidFill>
          <a:ln w="9525">
            <a:noFill/>
            <a:miter lim="800000"/>
            <a:headEnd/>
            <a:tailEnd/>
          </a:ln>
        </p:spPr>
        <p:txBody>
          <a:bodyPr wrap="square">
            <a:spAutoFit/>
          </a:bodyPr>
          <a:lstStyle/>
          <a:p>
            <a:pPr algn="ctr"/>
            <a:r>
              <a:rPr lang="en-US" sz="2600" b="1" dirty="0">
                <a:solidFill>
                  <a:srgbClr val="041E42"/>
                </a:solidFill>
                <a:latin typeface="Georgia" panose="02040502050405020303" pitchFamily="18" charset="0"/>
              </a:rPr>
              <a:t>Ex. English Composition 111 (3 credits) fulfills</a:t>
            </a:r>
          </a:p>
          <a:p>
            <a:pPr algn="ctr"/>
            <a:r>
              <a:rPr lang="en-US" sz="2600" b="1" dirty="0">
                <a:solidFill>
                  <a:srgbClr val="041E42"/>
                </a:solidFill>
                <a:latin typeface="Georgia" panose="02040502050405020303" pitchFamily="18" charset="0"/>
              </a:rPr>
              <a:t>one full credit of high school English.</a:t>
            </a:r>
            <a:endParaRPr lang="en-US" sz="2800" dirty="0">
              <a:solidFill>
                <a:srgbClr val="041E42"/>
              </a:solidFill>
              <a:latin typeface="Georgia" panose="02040502050405020303" pitchFamily="18" charset="0"/>
            </a:endParaRPr>
          </a:p>
        </p:txBody>
      </p:sp>
      <p:sp>
        <p:nvSpPr>
          <p:cNvPr id="6" name="Text Box 2"/>
          <p:cNvSpPr txBox="1">
            <a:spLocks noChangeArrowheads="1"/>
          </p:cNvSpPr>
          <p:nvPr/>
        </p:nvSpPr>
        <p:spPr bwMode="auto">
          <a:xfrm>
            <a:off x="1" y="5784526"/>
            <a:ext cx="9143999" cy="1292662"/>
          </a:xfrm>
          <a:prstGeom prst="rect">
            <a:avLst/>
          </a:prstGeom>
          <a:solidFill>
            <a:schemeClr val="bg1"/>
          </a:solidFill>
          <a:ln w="9525">
            <a:noFill/>
            <a:miter lim="800000"/>
            <a:headEnd/>
            <a:tailEnd/>
          </a:ln>
        </p:spPr>
        <p:txBody>
          <a:bodyPr wrap="square">
            <a:spAutoFit/>
          </a:bodyPr>
          <a:lstStyle/>
          <a:p>
            <a:pPr algn="ctr"/>
            <a:r>
              <a:rPr lang="en-US" sz="2600" b="1" dirty="0">
                <a:solidFill>
                  <a:srgbClr val="041E42"/>
                </a:solidFill>
                <a:latin typeface="Georgia" panose="02040502050405020303" pitchFamily="18" charset="0"/>
              </a:rPr>
              <a:t>College courses worth less than 3 college credits are divided by 3 to determine equivalent high school credits.</a:t>
            </a:r>
          </a:p>
        </p:txBody>
      </p:sp>
    </p:spTree>
    <p:extLst>
      <p:ext uri="{BB962C8B-B14F-4D97-AF65-F5344CB8AC3E}">
        <p14:creationId xmlns:p14="http://schemas.microsoft.com/office/powerpoint/2010/main" val="46217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33"/>
          <p:cNvSpPr txBox="1">
            <a:spLocks noGrp="1"/>
          </p:cNvSpPr>
          <p:nvPr>
            <p:ph type="title" idx="4294967295"/>
          </p:nvPr>
        </p:nvSpPr>
        <p:spPr>
          <a:xfrm>
            <a:off x="488114" y="0"/>
            <a:ext cx="8229600" cy="765315"/>
          </a:xfrm>
          <a:prstGeom prst="rect">
            <a:avLst/>
          </a:prstGeom>
        </p:spPr>
        <p:txBody>
          <a:bodyPr lIns="91425" tIns="91425" rIns="91425" bIns="91425" anchor="b" anchorCtr="0">
            <a:noAutofit/>
          </a:bodyPr>
          <a:lstStyle/>
          <a:p>
            <a:pPr algn="ctr">
              <a:spcBef>
                <a:spcPts val="0"/>
              </a:spcBef>
              <a:buNone/>
            </a:pPr>
            <a:r>
              <a:rPr lang="en" cap="none" dirty="0"/>
              <a:t>Sample Schedule</a:t>
            </a:r>
          </a:p>
        </p:txBody>
      </p:sp>
      <p:sp>
        <p:nvSpPr>
          <p:cNvPr id="8" name="Shape 132"/>
          <p:cNvSpPr txBox="1">
            <a:spLocks/>
          </p:cNvSpPr>
          <p:nvPr/>
        </p:nvSpPr>
        <p:spPr>
          <a:xfrm>
            <a:off x="395206" y="1214169"/>
            <a:ext cx="8229600" cy="5525455"/>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2400" kern="1200">
                <a:solidFill>
                  <a:srgbClr val="000090"/>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0090"/>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0090"/>
                </a:solidFill>
                <a:latin typeface="Verdana"/>
                <a:ea typeface="+mn-ea"/>
                <a:cs typeface="Verdana"/>
              </a:defRPr>
            </a:lvl3pPr>
            <a:lvl4pPr marL="1600200" indent="-228600" algn="l" defTabSz="457200" rtl="0" eaLnBrk="1" latinLnBrk="0" hangingPunct="1">
              <a:spcBef>
                <a:spcPct val="20000"/>
              </a:spcBef>
              <a:buFont typeface="Arial"/>
              <a:buChar char="–"/>
              <a:defRPr sz="1600" kern="1200">
                <a:solidFill>
                  <a:srgbClr val="000090"/>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0090"/>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0">
              <a:spcBef>
                <a:spcPts val="0"/>
              </a:spcBef>
              <a:buFont typeface="Arial"/>
              <a:buNone/>
            </a:pPr>
            <a:r>
              <a:rPr lang="en-US" dirty="0">
                <a:solidFill>
                  <a:srgbClr val="041E42"/>
                </a:solidFill>
                <a:latin typeface="Georgia" panose="02040502050405020303" pitchFamily="18" charset="0"/>
              </a:rPr>
              <a:t>				</a:t>
            </a:r>
          </a:p>
          <a:p>
            <a:pPr>
              <a:spcBef>
                <a:spcPts val="0"/>
              </a:spcBef>
              <a:buFont typeface="Arial"/>
              <a:buNone/>
            </a:pPr>
            <a:endParaRPr lang="en-US" sz="1800" dirty="0">
              <a:solidFill>
                <a:srgbClr val="041E42"/>
              </a:solidFill>
              <a:latin typeface="Georgia" panose="02040502050405020303" pitchFamily="18" charset="0"/>
            </a:endParaRPr>
          </a:p>
        </p:txBody>
      </p:sp>
      <p:grpSp>
        <p:nvGrpSpPr>
          <p:cNvPr id="5" name="Group 4">
            <a:extLst>
              <a:ext uri="{FF2B5EF4-FFF2-40B4-BE49-F238E27FC236}">
                <a16:creationId xmlns:a16="http://schemas.microsoft.com/office/drawing/2014/main" id="{57F17716-8712-A1C5-EE95-A7B875CBE96D}"/>
              </a:ext>
            </a:extLst>
          </p:cNvPr>
          <p:cNvGrpSpPr/>
          <p:nvPr/>
        </p:nvGrpSpPr>
        <p:grpSpPr>
          <a:xfrm>
            <a:off x="175039" y="4800632"/>
            <a:ext cx="8855748" cy="1938992"/>
            <a:chOff x="378658" y="4032489"/>
            <a:chExt cx="8588361" cy="1828290"/>
          </a:xfrm>
        </p:grpSpPr>
        <p:sp>
          <p:nvSpPr>
            <p:cNvPr id="2" name="TextBox 1"/>
            <p:cNvSpPr txBox="1"/>
            <p:nvPr/>
          </p:nvSpPr>
          <p:spPr>
            <a:xfrm>
              <a:off x="378658" y="4032489"/>
              <a:ext cx="8588361" cy="1828290"/>
            </a:xfrm>
            <a:prstGeom prst="rect">
              <a:avLst/>
            </a:prstGeom>
            <a:solidFill>
              <a:schemeClr val="accent1"/>
            </a:solidFill>
          </p:spPr>
          <p:txBody>
            <a:bodyPr wrap="square" rtlCol="0">
              <a:spAutoFit/>
            </a:bodyPr>
            <a:lstStyle/>
            <a:p>
              <a:pPr algn="ctr"/>
              <a:r>
                <a:rPr lang="en-US" sz="2000" b="1" u="sng" dirty="0">
                  <a:solidFill>
                    <a:schemeClr val="tx2">
                      <a:lumMod val="50000"/>
                    </a:schemeClr>
                  </a:solidFill>
                </a:rPr>
                <a:t>EXAMPLE:</a:t>
              </a:r>
            </a:p>
            <a:p>
              <a:pPr algn="ctr"/>
              <a:r>
                <a:rPr lang="en-US" sz="2000" b="1" dirty="0">
                  <a:solidFill>
                    <a:schemeClr val="bg1"/>
                  </a:solidFill>
                </a:rPr>
                <a:t>Student is enrolled in high school credits</a:t>
              </a:r>
            </a:p>
            <a:p>
              <a:pPr algn="ctr"/>
              <a:endParaRPr lang="en-US" sz="2000" b="1" dirty="0">
                <a:solidFill>
                  <a:schemeClr val="bg1"/>
                </a:solidFill>
              </a:endParaRPr>
            </a:p>
            <a:p>
              <a:pPr algn="ctr"/>
              <a:endParaRPr lang="en-US" sz="2000" b="1" dirty="0">
                <a:solidFill>
                  <a:schemeClr val="tx2"/>
                </a:solidFill>
              </a:endParaRPr>
            </a:p>
            <a:p>
              <a:pPr algn="ctr"/>
              <a:r>
                <a:rPr lang="en-US" sz="2000" b="1" dirty="0">
                  <a:solidFill>
                    <a:schemeClr val="bg1"/>
                  </a:solidFill>
                </a:rPr>
                <a:t>Student is eligible to take 15 college credit hours during the academic year (summer, fall &amp; spring.)</a:t>
              </a:r>
            </a:p>
          </p:txBody>
        </p:sp>
        <p:sp>
          <p:nvSpPr>
            <p:cNvPr id="10" name="TextBox 9"/>
            <p:cNvSpPr txBox="1"/>
            <p:nvPr/>
          </p:nvSpPr>
          <p:spPr>
            <a:xfrm>
              <a:off x="2899466" y="4746579"/>
              <a:ext cx="1447900" cy="400110"/>
            </a:xfrm>
            <a:prstGeom prst="rect">
              <a:avLst/>
            </a:prstGeom>
            <a:solidFill>
              <a:schemeClr val="bg1"/>
            </a:solidFill>
            <a:ln w="25400">
              <a:solidFill>
                <a:srgbClr val="FF0000"/>
              </a:solidFill>
            </a:ln>
          </p:spPr>
          <p:txBody>
            <a:bodyPr wrap="square" rtlCol="0">
              <a:spAutoFit/>
            </a:bodyPr>
            <a:lstStyle/>
            <a:p>
              <a:pPr algn="ctr"/>
              <a:r>
                <a:rPr lang="en-US" sz="2000" b="1" dirty="0">
                  <a:solidFill>
                    <a:schemeClr val="tx2"/>
                  </a:solidFill>
                </a:rPr>
                <a:t>5x3=15</a:t>
              </a:r>
            </a:p>
          </p:txBody>
        </p:sp>
        <p:sp>
          <p:nvSpPr>
            <p:cNvPr id="12" name="TextBox 11"/>
            <p:cNvSpPr txBox="1"/>
            <p:nvPr/>
          </p:nvSpPr>
          <p:spPr>
            <a:xfrm>
              <a:off x="4878612" y="4746579"/>
              <a:ext cx="1703016" cy="400110"/>
            </a:xfrm>
            <a:prstGeom prst="rect">
              <a:avLst/>
            </a:prstGeom>
            <a:solidFill>
              <a:schemeClr val="bg1"/>
            </a:solidFill>
            <a:ln w="25400">
              <a:solidFill>
                <a:srgbClr val="FF0000"/>
              </a:solidFill>
            </a:ln>
          </p:spPr>
          <p:txBody>
            <a:bodyPr wrap="square" rtlCol="0">
              <a:spAutoFit/>
            </a:bodyPr>
            <a:lstStyle/>
            <a:p>
              <a:pPr algn="ctr"/>
              <a:r>
                <a:rPr lang="en-US" sz="2000" b="1" dirty="0">
                  <a:solidFill>
                    <a:schemeClr val="tx2"/>
                  </a:solidFill>
                </a:rPr>
                <a:t>30-15=15</a:t>
              </a:r>
            </a:p>
          </p:txBody>
        </p:sp>
      </p:grpSp>
      <p:graphicFrame>
        <p:nvGraphicFramePr>
          <p:cNvPr id="4" name="Table 3">
            <a:extLst>
              <a:ext uri="{FF2B5EF4-FFF2-40B4-BE49-F238E27FC236}">
                <a16:creationId xmlns:a16="http://schemas.microsoft.com/office/drawing/2014/main" id="{2457505E-831A-C3E4-3191-2E687067BDF9}"/>
              </a:ext>
            </a:extLst>
          </p:cNvPr>
          <p:cNvGraphicFramePr>
            <a:graphicFrameLocks noGrp="1"/>
          </p:cNvGraphicFramePr>
          <p:nvPr>
            <p:extLst>
              <p:ext uri="{D42A27DB-BD31-4B8C-83A1-F6EECF244321}">
                <p14:modId xmlns:p14="http://schemas.microsoft.com/office/powerpoint/2010/main" val="1939971639"/>
              </p:ext>
            </p:extLst>
          </p:nvPr>
        </p:nvGraphicFramePr>
        <p:xfrm>
          <a:off x="175041" y="744001"/>
          <a:ext cx="8855747" cy="4086613"/>
        </p:xfrm>
        <a:graphic>
          <a:graphicData uri="http://schemas.openxmlformats.org/drawingml/2006/table">
            <a:tbl>
              <a:tblPr firstRow="1" bandRow="1">
                <a:tableStyleId>{5C22544A-7EE6-4342-B048-85BDC9FD1C3A}</a:tableStyleId>
              </a:tblPr>
              <a:tblGrid>
                <a:gridCol w="2479558">
                  <a:extLst>
                    <a:ext uri="{9D8B030D-6E8A-4147-A177-3AD203B41FA5}">
                      <a16:colId xmlns:a16="http://schemas.microsoft.com/office/drawing/2014/main" val="996661231"/>
                    </a:ext>
                  </a:extLst>
                </a:gridCol>
                <a:gridCol w="2292164">
                  <a:extLst>
                    <a:ext uri="{9D8B030D-6E8A-4147-A177-3AD203B41FA5}">
                      <a16:colId xmlns:a16="http://schemas.microsoft.com/office/drawing/2014/main" val="3477272813"/>
                    </a:ext>
                  </a:extLst>
                </a:gridCol>
                <a:gridCol w="1113635">
                  <a:extLst>
                    <a:ext uri="{9D8B030D-6E8A-4147-A177-3AD203B41FA5}">
                      <a16:colId xmlns:a16="http://schemas.microsoft.com/office/drawing/2014/main" val="4269334314"/>
                    </a:ext>
                  </a:extLst>
                </a:gridCol>
                <a:gridCol w="1106106">
                  <a:extLst>
                    <a:ext uri="{9D8B030D-6E8A-4147-A177-3AD203B41FA5}">
                      <a16:colId xmlns:a16="http://schemas.microsoft.com/office/drawing/2014/main" val="1268058420"/>
                    </a:ext>
                  </a:extLst>
                </a:gridCol>
                <a:gridCol w="1864284">
                  <a:extLst>
                    <a:ext uri="{9D8B030D-6E8A-4147-A177-3AD203B41FA5}">
                      <a16:colId xmlns:a16="http://schemas.microsoft.com/office/drawing/2014/main" val="3050580754"/>
                    </a:ext>
                  </a:extLst>
                </a:gridCol>
              </a:tblGrid>
              <a:tr h="601533">
                <a:tc>
                  <a:txBody>
                    <a:bodyPr/>
                    <a:lstStyle/>
                    <a:p>
                      <a:pPr algn="ctr"/>
                      <a:r>
                        <a:rPr lang="en-US" sz="1600" dirty="0"/>
                        <a:t>School Name</a:t>
                      </a:r>
                    </a:p>
                  </a:txBody>
                  <a:tcPr/>
                </a:tc>
                <a:tc>
                  <a:txBody>
                    <a:bodyPr/>
                    <a:lstStyle/>
                    <a:p>
                      <a:pPr algn="ctr"/>
                      <a:r>
                        <a:rPr lang="en-US" sz="1600" dirty="0"/>
                        <a:t>Course</a:t>
                      </a:r>
                    </a:p>
                  </a:txBody>
                  <a:tcPr/>
                </a:tc>
                <a:tc>
                  <a:txBody>
                    <a:bodyPr/>
                    <a:lstStyle/>
                    <a:p>
                      <a:pPr algn="ctr"/>
                      <a:r>
                        <a:rPr lang="en-US" sz="1600" dirty="0"/>
                        <a:t>Duration</a:t>
                      </a:r>
                    </a:p>
                  </a:txBody>
                  <a:tcPr/>
                </a:tc>
                <a:tc>
                  <a:txBody>
                    <a:bodyPr/>
                    <a:lstStyle/>
                    <a:p>
                      <a:pPr algn="ctr"/>
                      <a:r>
                        <a:rPr lang="en-US" sz="1600" dirty="0"/>
                        <a:t>HS Credits</a:t>
                      </a:r>
                    </a:p>
                  </a:txBody>
                  <a:tcPr/>
                </a:tc>
                <a:tc>
                  <a:txBody>
                    <a:bodyPr/>
                    <a:lstStyle/>
                    <a:p>
                      <a:pPr algn="ctr"/>
                      <a:r>
                        <a:rPr lang="en-US" sz="1600" dirty="0"/>
                        <a:t>College Credit</a:t>
                      </a:r>
                      <a:br>
                        <a:rPr lang="en-US" sz="1600" dirty="0"/>
                      </a:br>
                      <a:r>
                        <a:rPr lang="en-US" sz="1600" dirty="0"/>
                        <a:t>Equivalency</a:t>
                      </a:r>
                    </a:p>
                  </a:txBody>
                  <a:tcPr/>
                </a:tc>
                <a:extLst>
                  <a:ext uri="{0D108BD9-81ED-4DB2-BD59-A6C34878D82A}">
                    <a16:rowId xmlns:a16="http://schemas.microsoft.com/office/drawing/2014/main" val="2546930230"/>
                  </a:ext>
                </a:extLst>
              </a:tr>
              <a:tr h="348508">
                <a:tc>
                  <a:txBody>
                    <a:bodyPr/>
                    <a:lstStyle/>
                    <a:p>
                      <a:pPr algn="ctr"/>
                      <a:r>
                        <a:rPr lang="en-US" sz="1600" dirty="0"/>
                        <a:t>Bayside HS</a:t>
                      </a:r>
                    </a:p>
                  </a:txBody>
                  <a:tcPr/>
                </a:tc>
                <a:tc>
                  <a:txBody>
                    <a:bodyPr/>
                    <a:lstStyle/>
                    <a:p>
                      <a:pPr algn="ctr"/>
                      <a:r>
                        <a:rPr lang="en-US" sz="1600" dirty="0"/>
                        <a:t>Algebra II</a:t>
                      </a:r>
                    </a:p>
                  </a:txBody>
                  <a:tcPr/>
                </a:tc>
                <a:tc>
                  <a:txBody>
                    <a:bodyPr/>
                    <a:lstStyle/>
                    <a:p>
                      <a:pPr algn="ctr"/>
                      <a:r>
                        <a:rPr lang="en-US" sz="1600" dirty="0"/>
                        <a:t>All Year</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4292880016"/>
                  </a:ext>
                </a:extLst>
              </a:tr>
              <a:tr h="3485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Bayside HS</a:t>
                      </a:r>
                    </a:p>
                  </a:txBody>
                  <a:tcPr/>
                </a:tc>
                <a:tc>
                  <a:txBody>
                    <a:bodyPr/>
                    <a:lstStyle/>
                    <a:p>
                      <a:pPr algn="ctr"/>
                      <a:r>
                        <a:rPr lang="en-US" sz="1600" dirty="0"/>
                        <a:t>Chemistry</a:t>
                      </a:r>
                    </a:p>
                  </a:txBody>
                  <a:tcPr/>
                </a:tc>
                <a:tc>
                  <a:txBody>
                    <a:bodyPr/>
                    <a:lstStyle/>
                    <a:p>
                      <a:pPr algn="ctr"/>
                      <a:r>
                        <a:rPr lang="en-US" sz="1600" dirty="0"/>
                        <a:t>All Year</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2653879757"/>
                  </a:ext>
                </a:extLst>
              </a:tr>
              <a:tr h="3485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Bayside HS</a:t>
                      </a:r>
                    </a:p>
                  </a:txBody>
                  <a:tcPr/>
                </a:tc>
                <a:tc>
                  <a:txBody>
                    <a:bodyPr/>
                    <a:lstStyle/>
                    <a:p>
                      <a:pPr algn="ctr"/>
                      <a:r>
                        <a:rPr lang="en-US" sz="1600" dirty="0"/>
                        <a:t>American History</a:t>
                      </a:r>
                    </a:p>
                  </a:txBody>
                  <a:tcPr/>
                </a:tc>
                <a:tc>
                  <a:txBody>
                    <a:bodyPr/>
                    <a:lstStyle/>
                    <a:p>
                      <a:pPr algn="ctr"/>
                      <a:r>
                        <a:rPr lang="en-US" sz="1600" dirty="0"/>
                        <a:t>All Year</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3703333833"/>
                  </a:ext>
                </a:extLst>
              </a:tr>
              <a:tr h="3485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Bayside HS</a:t>
                      </a:r>
                    </a:p>
                  </a:txBody>
                  <a:tcPr/>
                </a:tc>
                <a:tc>
                  <a:txBody>
                    <a:bodyPr/>
                    <a:lstStyle/>
                    <a:p>
                      <a:pPr algn="ctr"/>
                      <a:r>
                        <a:rPr lang="en-US" sz="1600" dirty="0"/>
                        <a:t>Spanish 3</a:t>
                      </a:r>
                    </a:p>
                  </a:txBody>
                  <a:tcPr/>
                </a:tc>
                <a:tc>
                  <a:txBody>
                    <a:bodyPr/>
                    <a:lstStyle/>
                    <a:p>
                      <a:pPr algn="ctr"/>
                      <a:r>
                        <a:rPr lang="en-US" sz="1600" dirty="0"/>
                        <a:t>All Year</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1692346118"/>
                  </a:ext>
                </a:extLst>
              </a:tr>
              <a:tr h="3485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Bayside HS</a:t>
                      </a:r>
                    </a:p>
                  </a:txBody>
                  <a:tcPr/>
                </a:tc>
                <a:tc>
                  <a:txBody>
                    <a:bodyPr/>
                    <a:lstStyle/>
                    <a:p>
                      <a:pPr algn="ctr"/>
                      <a:r>
                        <a:rPr lang="en-US" sz="1600" dirty="0"/>
                        <a:t>Band</a:t>
                      </a:r>
                    </a:p>
                  </a:txBody>
                  <a:tcPr/>
                </a:tc>
                <a:tc>
                  <a:txBody>
                    <a:bodyPr/>
                    <a:lstStyle/>
                    <a:p>
                      <a:pPr algn="ctr"/>
                      <a:r>
                        <a:rPr lang="en-US" sz="1600" dirty="0"/>
                        <a:t>All Year</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444389698"/>
                  </a:ext>
                </a:extLst>
              </a:tr>
              <a:tr h="348508">
                <a:tc>
                  <a:txBody>
                    <a:bodyPr/>
                    <a:lstStyle/>
                    <a:p>
                      <a:pPr algn="ctr"/>
                      <a:r>
                        <a:rPr lang="en-US" sz="1600" dirty="0"/>
                        <a:t>The University of Akron</a:t>
                      </a:r>
                    </a:p>
                  </a:txBody>
                  <a:tcPr/>
                </a:tc>
                <a:tc>
                  <a:txBody>
                    <a:bodyPr/>
                    <a:lstStyle/>
                    <a:p>
                      <a:pPr algn="ctr"/>
                      <a:r>
                        <a:rPr lang="en-US" sz="1600" dirty="0"/>
                        <a:t>English Composition I</a:t>
                      </a:r>
                    </a:p>
                  </a:txBody>
                  <a:tcPr/>
                </a:tc>
                <a:tc>
                  <a:txBody>
                    <a:bodyPr/>
                    <a:lstStyle/>
                    <a:p>
                      <a:pPr algn="ctr"/>
                      <a:r>
                        <a:rPr lang="en-US" sz="1600" dirty="0"/>
                        <a:t>Fall</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3562581777"/>
                  </a:ext>
                </a:extLst>
              </a:tr>
              <a:tr h="348508">
                <a:tc>
                  <a:txBody>
                    <a:bodyPr/>
                    <a:lstStyle/>
                    <a:p>
                      <a:pPr algn="ctr"/>
                      <a:r>
                        <a:rPr lang="en-US" sz="1600" dirty="0"/>
                        <a:t>The University of Akron</a:t>
                      </a:r>
                    </a:p>
                  </a:txBody>
                  <a:tcPr/>
                </a:tc>
                <a:tc>
                  <a:txBody>
                    <a:bodyPr/>
                    <a:lstStyle/>
                    <a:p>
                      <a:pPr algn="ctr"/>
                      <a:r>
                        <a:rPr lang="en-US" sz="1600" dirty="0"/>
                        <a:t>Intro to Public Speaking</a:t>
                      </a:r>
                    </a:p>
                  </a:txBody>
                  <a:tcPr/>
                </a:tc>
                <a:tc>
                  <a:txBody>
                    <a:bodyPr/>
                    <a:lstStyle/>
                    <a:p>
                      <a:pPr algn="ctr"/>
                      <a:r>
                        <a:rPr lang="en-US" sz="1600" dirty="0"/>
                        <a:t>Fall</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170851017"/>
                  </a:ext>
                </a:extLst>
              </a:tr>
              <a:tr h="348508">
                <a:tc>
                  <a:txBody>
                    <a:bodyPr/>
                    <a:lstStyle/>
                    <a:p>
                      <a:pPr algn="ctr"/>
                      <a:r>
                        <a:rPr lang="en-US" sz="1600" dirty="0"/>
                        <a:t>The University of Akron</a:t>
                      </a:r>
                    </a:p>
                  </a:txBody>
                  <a:tcPr/>
                </a:tc>
                <a:tc>
                  <a:txBody>
                    <a:bodyPr/>
                    <a:lstStyle/>
                    <a:p>
                      <a:pPr algn="ctr"/>
                      <a:r>
                        <a:rPr lang="en-US" sz="1600" dirty="0"/>
                        <a:t>English Composition II</a:t>
                      </a:r>
                    </a:p>
                  </a:txBody>
                  <a:tcPr/>
                </a:tc>
                <a:tc>
                  <a:txBody>
                    <a:bodyPr/>
                    <a:lstStyle/>
                    <a:p>
                      <a:pPr algn="ctr"/>
                      <a:r>
                        <a:rPr lang="en-US" sz="1600" dirty="0"/>
                        <a:t>Spring</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206547700"/>
                  </a:ext>
                </a:extLst>
              </a:tr>
              <a:tr h="348508">
                <a:tc>
                  <a:txBody>
                    <a:bodyPr/>
                    <a:lstStyle/>
                    <a:p>
                      <a:pPr algn="ctr"/>
                      <a:r>
                        <a:rPr lang="en-US" sz="1600" dirty="0"/>
                        <a:t>The University of Akron</a:t>
                      </a:r>
                    </a:p>
                  </a:txBody>
                  <a:tcPr/>
                </a:tc>
                <a:tc>
                  <a:txBody>
                    <a:bodyPr/>
                    <a:lstStyle/>
                    <a:p>
                      <a:pPr algn="ctr"/>
                      <a:r>
                        <a:rPr lang="en-US" sz="1600" dirty="0"/>
                        <a:t>Intro to Psychology</a:t>
                      </a:r>
                    </a:p>
                  </a:txBody>
                  <a:tcPr/>
                </a:tc>
                <a:tc>
                  <a:txBody>
                    <a:bodyPr/>
                    <a:lstStyle/>
                    <a:p>
                      <a:pPr algn="ctr"/>
                      <a:r>
                        <a:rPr lang="en-US" sz="1600" dirty="0"/>
                        <a:t>Spring</a:t>
                      </a:r>
                    </a:p>
                  </a:txBody>
                  <a:tcPr/>
                </a:tc>
                <a:tc>
                  <a:txBody>
                    <a:bodyPr/>
                    <a:lstStyle/>
                    <a:p>
                      <a:pPr algn="ctr"/>
                      <a:r>
                        <a:rPr lang="en-US" sz="1600" dirty="0"/>
                        <a:t>1</a:t>
                      </a:r>
                    </a:p>
                  </a:txBody>
                  <a:tcPr/>
                </a:tc>
                <a:tc>
                  <a:txBody>
                    <a:bodyPr/>
                    <a:lstStyle/>
                    <a:p>
                      <a:pPr algn="ctr"/>
                      <a:r>
                        <a:rPr lang="en-US" sz="1600" dirty="0"/>
                        <a:t>3</a:t>
                      </a:r>
                    </a:p>
                  </a:txBody>
                  <a:tcPr/>
                </a:tc>
                <a:extLst>
                  <a:ext uri="{0D108BD9-81ED-4DB2-BD59-A6C34878D82A}">
                    <a16:rowId xmlns:a16="http://schemas.microsoft.com/office/drawing/2014/main" val="3356817110"/>
                  </a:ext>
                </a:extLst>
              </a:tr>
              <a:tr h="348508">
                <a:tc gridSpan="5">
                  <a:txBody>
                    <a:bodyPr/>
                    <a:lstStyle/>
                    <a:p>
                      <a:pPr algn="r"/>
                      <a:r>
                        <a:rPr lang="en-US" sz="1600" b="1" dirty="0"/>
                        <a:t>Total Credits = 27</a:t>
                      </a:r>
                    </a:p>
                  </a:txBody>
                  <a:tcPr/>
                </a:tc>
                <a:tc hMerge="1">
                  <a:txBody>
                    <a:bodyPr/>
                    <a:lstStyle/>
                    <a:p>
                      <a:pPr algn="ctr"/>
                      <a:endParaRPr lang="en-US" sz="1600" dirty="0"/>
                    </a:p>
                  </a:txBody>
                  <a:tcPr/>
                </a:tc>
                <a:tc hMerge="1">
                  <a:txBody>
                    <a:bodyPr/>
                    <a:lstStyle/>
                    <a:p>
                      <a:pPr algn="ctr"/>
                      <a:endParaRPr lang="en-US" sz="1600" dirty="0"/>
                    </a:p>
                  </a:txBody>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val="3720194879"/>
                  </a:ext>
                </a:extLst>
              </a:tr>
            </a:tbl>
          </a:graphicData>
        </a:graphic>
      </p:graphicFrame>
    </p:spTree>
    <p:extLst>
      <p:ext uri="{BB962C8B-B14F-4D97-AF65-F5344CB8AC3E}">
        <p14:creationId xmlns:p14="http://schemas.microsoft.com/office/powerpoint/2010/main" val="499808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bwMode="auto">
          <a:xfrm>
            <a:off x="461819" y="199015"/>
            <a:ext cx="8229600" cy="1020762"/>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sz="4400" cap="none" dirty="0"/>
              <a:t>Options after High School</a:t>
            </a:r>
          </a:p>
        </p:txBody>
      </p:sp>
      <p:sp>
        <p:nvSpPr>
          <p:cNvPr id="15363" name="Rectangle 3"/>
          <p:cNvSpPr>
            <a:spLocks noGrp="1" noChangeArrowheads="1"/>
          </p:cNvSpPr>
          <p:nvPr>
            <p:ph type="body" idx="4294967295"/>
          </p:nvPr>
        </p:nvSpPr>
        <p:spPr bwMode="auto">
          <a:xfrm>
            <a:off x="175491" y="1320079"/>
            <a:ext cx="8305800" cy="4953000"/>
          </a:xfrm>
          <a:noFill/>
          <a:ln>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2800" dirty="0">
                <a:solidFill>
                  <a:srgbClr val="041E42"/>
                </a:solidFill>
              </a:rPr>
              <a:t>Always remember that your participation in College Credit Plus is the start of your college transcript.</a:t>
            </a:r>
          </a:p>
          <a:p>
            <a:pPr eaLnBrk="1" hangingPunct="1"/>
            <a:r>
              <a:rPr lang="en-US" sz="2800" dirty="0">
                <a:solidFill>
                  <a:srgbClr val="041E42"/>
                </a:solidFill>
              </a:rPr>
              <a:t>Even if you plan continue at the same institution after graduation, you must reapply in your senior year.</a:t>
            </a:r>
          </a:p>
          <a:p>
            <a:pPr lvl="1" eaLnBrk="1" hangingPunct="1"/>
            <a:r>
              <a:rPr lang="en-US" sz="2800" dirty="0">
                <a:solidFill>
                  <a:srgbClr val="041E42"/>
                </a:solidFill>
                <a:latin typeface="Georgia" panose="02040502050405020303" pitchFamily="18" charset="0"/>
              </a:rPr>
              <a:t>The state universities and community colleges in Ohio will still consider you a new freshman so you can be considered for scholarships selective opportunities such as the Honors Colleges.</a:t>
            </a:r>
          </a:p>
        </p:txBody>
      </p:sp>
    </p:spTree>
    <p:extLst>
      <p:ext uri="{BB962C8B-B14F-4D97-AF65-F5344CB8AC3E}">
        <p14:creationId xmlns:p14="http://schemas.microsoft.com/office/powerpoint/2010/main" val="3711601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24649" y="5915025"/>
            <a:ext cx="1514475" cy="80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921" name="Rectangle 2"/>
          <p:cNvSpPr>
            <a:spLocks noGrp="1" noChangeArrowheads="1"/>
          </p:cNvSpPr>
          <p:nvPr>
            <p:ph type="body" idx="4294967295"/>
          </p:nvPr>
        </p:nvSpPr>
        <p:spPr>
          <a:xfrm>
            <a:off x="82693" y="1569894"/>
            <a:ext cx="9055608" cy="1010077"/>
          </a:xfrm>
        </p:spPr>
        <p:txBody>
          <a:bodyPr>
            <a:noAutofit/>
          </a:bodyPr>
          <a:lstStyle/>
          <a:p>
            <a:pPr eaLnBrk="1" hangingPunct="1">
              <a:lnSpc>
                <a:spcPct val="120000"/>
              </a:lnSpc>
            </a:pPr>
            <a:r>
              <a:rPr lang="en-US" dirty="0">
                <a:solidFill>
                  <a:srgbClr val="041E42"/>
                </a:solidFill>
              </a:rPr>
              <a:t>All subsequent colleges/universities will require an official copy of your college transcript when you apply.</a:t>
            </a:r>
          </a:p>
        </p:txBody>
      </p:sp>
      <p:sp>
        <p:nvSpPr>
          <p:cNvPr id="27651" name="Rectangle 3"/>
          <p:cNvSpPr>
            <a:spLocks noGrp="1" noChangeArrowheads="1"/>
          </p:cNvSpPr>
          <p:nvPr>
            <p:ph type="title" idx="4294967295"/>
          </p:nvPr>
        </p:nvSpPr>
        <p:spPr>
          <a:xfrm>
            <a:off x="350981" y="81251"/>
            <a:ext cx="8382000" cy="1143000"/>
          </a:xfrm>
        </p:spPr>
        <p:txBody>
          <a:bodyPr anchor="t">
            <a:noAutofit/>
          </a:bodyPr>
          <a:lstStyle/>
          <a:p>
            <a:pPr algn="ctr" eaLnBrk="1" hangingPunct="1">
              <a:defRPr/>
            </a:pPr>
            <a:r>
              <a:rPr lang="en-US" cap="none" dirty="0"/>
              <a:t>Applying to Other</a:t>
            </a:r>
            <a:br>
              <a:rPr lang="en-US" cap="none" dirty="0"/>
            </a:br>
            <a:r>
              <a:rPr lang="en-US" cap="none" dirty="0"/>
              <a:t>Colleges and Universities</a:t>
            </a:r>
          </a:p>
        </p:txBody>
      </p:sp>
      <p:sp>
        <p:nvSpPr>
          <p:cNvPr id="4" name="Rectangle 3"/>
          <p:cNvSpPr txBox="1">
            <a:spLocks noChangeArrowheads="1"/>
          </p:cNvSpPr>
          <p:nvPr/>
        </p:nvSpPr>
        <p:spPr>
          <a:xfrm>
            <a:off x="283464" y="2717912"/>
            <a:ext cx="8382000" cy="749808"/>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defRPr/>
            </a:pPr>
            <a:r>
              <a:rPr lang="en-US" sz="3600" dirty="0">
                <a:solidFill>
                  <a:srgbClr val="041E42"/>
                </a:solidFill>
                <a:latin typeface="Georgia" panose="02040502050405020303" pitchFamily="18" charset="0"/>
              </a:rPr>
              <a:t>Transferability vs. Applicability</a:t>
            </a:r>
          </a:p>
        </p:txBody>
      </p:sp>
      <p:sp>
        <p:nvSpPr>
          <p:cNvPr id="7" name="Rectangle 2"/>
          <p:cNvSpPr txBox="1">
            <a:spLocks noChangeArrowheads="1"/>
          </p:cNvSpPr>
          <p:nvPr/>
        </p:nvSpPr>
        <p:spPr>
          <a:xfrm>
            <a:off x="88391" y="3605661"/>
            <a:ext cx="9055609" cy="25966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0090"/>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0090"/>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0090"/>
                </a:solidFill>
                <a:latin typeface="Verdana"/>
                <a:ea typeface="+mn-ea"/>
                <a:cs typeface="Verdana"/>
              </a:defRPr>
            </a:lvl3pPr>
            <a:lvl4pPr marL="1600200" indent="-228600" algn="l" defTabSz="457200" rtl="0" eaLnBrk="1" latinLnBrk="0" hangingPunct="1">
              <a:spcBef>
                <a:spcPct val="20000"/>
              </a:spcBef>
              <a:buFont typeface="Arial"/>
              <a:buChar char="–"/>
              <a:defRPr sz="1600" kern="1200">
                <a:solidFill>
                  <a:srgbClr val="000090"/>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0090"/>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2800" dirty="0">
                <a:solidFill>
                  <a:srgbClr val="041E42"/>
                </a:solidFill>
                <a:latin typeface="Georgia" panose="02040502050405020303" pitchFamily="18" charset="0"/>
              </a:rPr>
              <a:t>Although credits taken will transfer within the state university system of Ohio, the receiving institution will ultimately determine how the credits apply.</a:t>
            </a:r>
          </a:p>
          <a:p>
            <a:pPr>
              <a:lnSpc>
                <a:spcPct val="80000"/>
              </a:lnSpc>
            </a:pPr>
            <a:r>
              <a:rPr lang="en-US" sz="2600" dirty="0">
                <a:solidFill>
                  <a:srgbClr val="041E42"/>
                </a:solidFill>
                <a:latin typeface="Georgia" panose="02040502050405020303" pitchFamily="18" charset="0"/>
              </a:rPr>
              <a:t>You can visit the Ohio Department of Higher Education website to learn how your credits may transfer within the University System of Ohio: </a:t>
            </a:r>
            <a:r>
              <a:rPr lang="en-US" sz="2600" b="1" dirty="0">
                <a:solidFill>
                  <a:srgbClr val="041E42"/>
                </a:solidFill>
                <a:latin typeface="Georgia" panose="02040502050405020303" pitchFamily="18" charset="0"/>
              </a:rPr>
              <a:t>https://transfercredit.ohio.gov/students</a:t>
            </a:r>
            <a:endParaRPr lang="en-US" sz="2600" dirty="0">
              <a:solidFill>
                <a:srgbClr val="041E42"/>
              </a:solidFill>
              <a:latin typeface="Georgia" panose="02040502050405020303" pitchFamily="18" charset="0"/>
            </a:endParaRPr>
          </a:p>
        </p:txBody>
      </p:sp>
    </p:spTree>
    <p:extLst>
      <p:ext uri="{BB962C8B-B14F-4D97-AF65-F5344CB8AC3E}">
        <p14:creationId xmlns:p14="http://schemas.microsoft.com/office/powerpoint/2010/main" val="4268069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81886" y="6049252"/>
            <a:ext cx="1514475" cy="80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06C648-7856-0D45-C6C0-7BBF3666CE61}"/>
              </a:ext>
            </a:extLst>
          </p:cNvPr>
          <p:cNvPicPr>
            <a:picLocks noChangeAspect="1"/>
          </p:cNvPicPr>
          <p:nvPr/>
        </p:nvPicPr>
        <p:blipFill>
          <a:blip r:embed="rId2"/>
          <a:stretch>
            <a:fillRect/>
          </a:stretch>
        </p:blipFill>
        <p:spPr>
          <a:xfrm>
            <a:off x="1037226" y="459565"/>
            <a:ext cx="7201897" cy="6389787"/>
          </a:xfrm>
          <a:prstGeom prst="rect">
            <a:avLst/>
          </a:prstGeom>
        </p:spPr>
      </p:pic>
      <p:sp>
        <p:nvSpPr>
          <p:cNvPr id="3" name="Rectangle 3"/>
          <p:cNvSpPr txBox="1">
            <a:spLocks noChangeArrowheads="1"/>
          </p:cNvSpPr>
          <p:nvPr/>
        </p:nvSpPr>
        <p:spPr>
          <a:xfrm>
            <a:off x="0" y="8648"/>
            <a:ext cx="9144000" cy="914400"/>
          </a:xfrm>
          <a:prstGeom prst="rect">
            <a:avLst/>
          </a:prstGeom>
        </p:spPr>
        <p:txBody>
          <a:bodyPr anchor="t">
            <a:noAutofit/>
          </a:bodyPr>
          <a:lstStyle>
            <a:lvl1pPr algn="l" defTabSz="457200" rtl="0" eaLnBrk="0" fontAlgn="base" hangingPunct="0">
              <a:spcBef>
                <a:spcPct val="0"/>
              </a:spcBef>
              <a:spcAft>
                <a:spcPct val="0"/>
              </a:spcAft>
              <a:defRPr sz="2400" b="1" kern="1200">
                <a:solidFill>
                  <a:srgbClr val="000090"/>
                </a:solidFill>
                <a:latin typeface="Verdana"/>
                <a:ea typeface="Verdana" pitchFamily="34" charset="0"/>
                <a:cs typeface="Verdana"/>
              </a:defRPr>
            </a:lvl1pPr>
            <a:lvl2pPr algn="l" defTabSz="457200" rtl="0" eaLnBrk="0" fontAlgn="base" hangingPunct="0">
              <a:spcBef>
                <a:spcPct val="0"/>
              </a:spcBef>
              <a:spcAft>
                <a:spcPct val="0"/>
              </a:spcAft>
              <a:defRPr sz="2400" b="1">
                <a:solidFill>
                  <a:srgbClr val="000090"/>
                </a:solidFill>
                <a:latin typeface="Verdana" pitchFamily="34" charset="0"/>
                <a:ea typeface="Verdana" pitchFamily="34" charset="0"/>
                <a:cs typeface="Verdana" pitchFamily="34" charset="0"/>
              </a:defRPr>
            </a:lvl2pPr>
            <a:lvl3pPr algn="l" defTabSz="457200" rtl="0" eaLnBrk="0" fontAlgn="base" hangingPunct="0">
              <a:spcBef>
                <a:spcPct val="0"/>
              </a:spcBef>
              <a:spcAft>
                <a:spcPct val="0"/>
              </a:spcAft>
              <a:defRPr sz="2400" b="1">
                <a:solidFill>
                  <a:srgbClr val="000090"/>
                </a:solidFill>
                <a:latin typeface="Verdana" pitchFamily="34" charset="0"/>
                <a:ea typeface="Verdana" pitchFamily="34" charset="0"/>
                <a:cs typeface="Verdana" pitchFamily="34" charset="0"/>
              </a:defRPr>
            </a:lvl3pPr>
            <a:lvl4pPr algn="l" defTabSz="457200" rtl="0" eaLnBrk="0" fontAlgn="base" hangingPunct="0">
              <a:spcBef>
                <a:spcPct val="0"/>
              </a:spcBef>
              <a:spcAft>
                <a:spcPct val="0"/>
              </a:spcAft>
              <a:defRPr sz="2400" b="1">
                <a:solidFill>
                  <a:srgbClr val="000090"/>
                </a:solidFill>
                <a:latin typeface="Verdana" pitchFamily="34" charset="0"/>
                <a:ea typeface="Verdana" pitchFamily="34" charset="0"/>
                <a:cs typeface="Verdana" pitchFamily="34" charset="0"/>
              </a:defRPr>
            </a:lvl4pPr>
            <a:lvl5pPr algn="l" defTabSz="457200" rtl="0" eaLnBrk="0" fontAlgn="base" hangingPunct="0">
              <a:spcBef>
                <a:spcPct val="0"/>
              </a:spcBef>
              <a:spcAft>
                <a:spcPct val="0"/>
              </a:spcAft>
              <a:defRPr sz="2400" b="1">
                <a:solidFill>
                  <a:srgbClr val="000090"/>
                </a:solidFill>
                <a:latin typeface="Verdana" pitchFamily="34" charset="0"/>
                <a:ea typeface="Verdana" pitchFamily="34" charset="0"/>
                <a:cs typeface="Verdana" pitchFamily="34" charset="0"/>
              </a:defRPr>
            </a:lvl5pPr>
            <a:lvl6pPr marL="457200" algn="l" defTabSz="457200" rtl="0" fontAlgn="base">
              <a:spcBef>
                <a:spcPct val="0"/>
              </a:spcBef>
              <a:spcAft>
                <a:spcPct val="0"/>
              </a:spcAft>
              <a:defRPr sz="2400" b="1">
                <a:solidFill>
                  <a:srgbClr val="000090"/>
                </a:solidFill>
                <a:latin typeface="Verdana" pitchFamily="34" charset="0"/>
              </a:defRPr>
            </a:lvl6pPr>
            <a:lvl7pPr marL="914400" algn="l" defTabSz="457200" rtl="0" fontAlgn="base">
              <a:spcBef>
                <a:spcPct val="0"/>
              </a:spcBef>
              <a:spcAft>
                <a:spcPct val="0"/>
              </a:spcAft>
              <a:defRPr sz="2400" b="1">
                <a:solidFill>
                  <a:srgbClr val="000090"/>
                </a:solidFill>
                <a:latin typeface="Verdana" pitchFamily="34" charset="0"/>
              </a:defRPr>
            </a:lvl7pPr>
            <a:lvl8pPr marL="1371600" algn="l" defTabSz="457200" rtl="0" fontAlgn="base">
              <a:spcBef>
                <a:spcPct val="0"/>
              </a:spcBef>
              <a:spcAft>
                <a:spcPct val="0"/>
              </a:spcAft>
              <a:defRPr sz="2400" b="1">
                <a:solidFill>
                  <a:srgbClr val="000090"/>
                </a:solidFill>
                <a:latin typeface="Verdana" pitchFamily="34" charset="0"/>
              </a:defRPr>
            </a:lvl8pPr>
            <a:lvl9pPr marL="1828800" algn="l" defTabSz="457200" rtl="0" fontAlgn="base">
              <a:spcBef>
                <a:spcPct val="0"/>
              </a:spcBef>
              <a:spcAft>
                <a:spcPct val="0"/>
              </a:spcAft>
              <a:defRPr sz="2400" b="1">
                <a:solidFill>
                  <a:srgbClr val="000090"/>
                </a:solidFill>
                <a:latin typeface="Verdana" pitchFamily="34" charset="0"/>
              </a:defRPr>
            </a:lvl9pPr>
          </a:lstStyle>
          <a:p>
            <a:pPr algn="ctr" eaLnBrk="1" hangingPunct="1">
              <a:defRPr/>
            </a:pPr>
            <a:r>
              <a:rPr lang="en-US" sz="3000" dirty="0">
                <a:solidFill>
                  <a:srgbClr val="041E42"/>
                </a:solidFill>
              </a:rPr>
              <a:t>https://transfercredit.ohio.gov/students</a:t>
            </a:r>
          </a:p>
        </p:txBody>
      </p:sp>
      <p:sp>
        <p:nvSpPr>
          <p:cNvPr id="6" name="Rectangle 5">
            <a:extLst>
              <a:ext uri="{FF2B5EF4-FFF2-40B4-BE49-F238E27FC236}">
                <a16:creationId xmlns:a16="http://schemas.microsoft.com/office/drawing/2014/main" id="{C3ACE26B-5B87-D555-254D-AC7CBCB3C29A}"/>
              </a:ext>
            </a:extLst>
          </p:cNvPr>
          <p:cNvSpPr/>
          <p:nvPr/>
        </p:nvSpPr>
        <p:spPr>
          <a:xfrm>
            <a:off x="1168924" y="5043342"/>
            <a:ext cx="3016577"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23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7308A-1389-AEBD-3843-F50A832BDDD1}"/>
              </a:ext>
            </a:extLst>
          </p:cNvPr>
          <p:cNvPicPr>
            <a:picLocks noChangeAspect="1"/>
          </p:cNvPicPr>
          <p:nvPr/>
        </p:nvPicPr>
        <p:blipFill>
          <a:blip r:embed="rId2"/>
          <a:stretch>
            <a:fillRect/>
          </a:stretch>
        </p:blipFill>
        <p:spPr>
          <a:xfrm>
            <a:off x="0" y="804627"/>
            <a:ext cx="9144000" cy="5248745"/>
          </a:xfrm>
          <a:prstGeom prst="rect">
            <a:avLst/>
          </a:prstGeom>
        </p:spPr>
      </p:pic>
    </p:spTree>
    <p:extLst>
      <p:ext uri="{BB962C8B-B14F-4D97-AF65-F5344CB8AC3E}">
        <p14:creationId xmlns:p14="http://schemas.microsoft.com/office/powerpoint/2010/main" val="385061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38AB5-ABD0-42C8-5094-DEB96745DF7A}"/>
              </a:ext>
            </a:extLst>
          </p:cNvPr>
          <p:cNvPicPr>
            <a:picLocks noChangeAspect="1"/>
          </p:cNvPicPr>
          <p:nvPr/>
        </p:nvPicPr>
        <p:blipFill>
          <a:blip r:embed="rId2"/>
          <a:stretch>
            <a:fillRect/>
          </a:stretch>
        </p:blipFill>
        <p:spPr>
          <a:xfrm>
            <a:off x="0" y="565288"/>
            <a:ext cx="9144000" cy="5538888"/>
          </a:xfrm>
          <a:prstGeom prst="rect">
            <a:avLst/>
          </a:prstGeom>
        </p:spPr>
      </p:pic>
    </p:spTree>
    <p:extLst>
      <p:ext uri="{BB962C8B-B14F-4D97-AF65-F5344CB8AC3E}">
        <p14:creationId xmlns:p14="http://schemas.microsoft.com/office/powerpoint/2010/main" val="2575301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idx="4294967295"/>
          </p:nvPr>
        </p:nvSpPr>
        <p:spPr>
          <a:xfrm>
            <a:off x="0" y="29084"/>
            <a:ext cx="9144000" cy="1196403"/>
          </a:xfrm>
        </p:spPr>
        <p:txBody>
          <a:bodyPr anchor="t"/>
          <a:lstStyle/>
          <a:p>
            <a:pPr algn="ctr" eaLnBrk="1" hangingPunct="1"/>
            <a:r>
              <a:rPr lang="en-US" sz="4400" cap="none" dirty="0"/>
              <a:t>Transferology</a:t>
            </a:r>
            <a:br>
              <a:rPr lang="en-US" sz="3600" cap="none" dirty="0"/>
            </a:br>
            <a:r>
              <a:rPr lang="en-US" sz="3600" cap="none" dirty="0"/>
              <a:t>www.transferology.com</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33" y="1216533"/>
            <a:ext cx="8401050" cy="563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704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213562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body" idx="4294967295"/>
          </p:nvPr>
        </p:nvSpPr>
        <p:spPr>
          <a:xfrm>
            <a:off x="373207" y="1638877"/>
            <a:ext cx="8583612" cy="4525963"/>
          </a:xfrm>
        </p:spPr>
        <p:txBody>
          <a:bodyPr>
            <a:normAutofit fontScale="92500" lnSpcReduction="10000"/>
          </a:bodyPr>
          <a:lstStyle/>
          <a:p>
            <a:pPr eaLnBrk="1" hangingPunct="1">
              <a:lnSpc>
                <a:spcPct val="90000"/>
              </a:lnSpc>
            </a:pPr>
            <a:r>
              <a:rPr lang="en-US" sz="2800" dirty="0">
                <a:solidFill>
                  <a:srgbClr val="041E42"/>
                </a:solidFill>
                <a:cs typeface="Arial" charset="0"/>
              </a:rPr>
              <a:t>Strengthening the high school curriculum and raising expectations for high school students.</a:t>
            </a:r>
          </a:p>
          <a:p>
            <a:pPr eaLnBrk="1" hangingPunct="1">
              <a:lnSpc>
                <a:spcPct val="90000"/>
              </a:lnSpc>
            </a:pPr>
            <a:r>
              <a:rPr lang="en-US" sz="2800" dirty="0">
                <a:solidFill>
                  <a:srgbClr val="041E42"/>
                </a:solidFill>
                <a:cs typeface="Arial" charset="0"/>
              </a:rPr>
              <a:t>Reducing the total number of credits needed to be earned in college.</a:t>
            </a:r>
          </a:p>
          <a:p>
            <a:pPr eaLnBrk="1" hangingPunct="1">
              <a:lnSpc>
                <a:spcPct val="90000"/>
              </a:lnSpc>
            </a:pPr>
            <a:r>
              <a:rPr lang="en-US" sz="2800" dirty="0">
                <a:solidFill>
                  <a:srgbClr val="041E42"/>
                </a:solidFill>
                <a:cs typeface="Arial" charset="0"/>
              </a:rPr>
              <a:t>Potentially reducing the time required for the baccalaureate and costs to parents, students, and taxpayers.</a:t>
            </a:r>
          </a:p>
          <a:p>
            <a:pPr eaLnBrk="1" hangingPunct="1">
              <a:lnSpc>
                <a:spcPct val="90000"/>
              </a:lnSpc>
            </a:pPr>
            <a:r>
              <a:rPr lang="en-US" sz="2800" dirty="0">
                <a:solidFill>
                  <a:srgbClr val="041E42"/>
                </a:solidFill>
                <a:cs typeface="Arial" charset="0"/>
              </a:rPr>
              <a:t>Enriching the undergraduate college curriculum by lessening the need to retake some introductory courses, consequently allowing earlier entry into more advanced courses, facilitating double majors, or permitting additional electives.</a:t>
            </a:r>
          </a:p>
          <a:p>
            <a:pPr eaLnBrk="1" hangingPunct="1">
              <a:lnSpc>
                <a:spcPct val="90000"/>
              </a:lnSpc>
            </a:pPr>
            <a:endParaRPr lang="en-US" dirty="0">
              <a:solidFill>
                <a:srgbClr val="041E42"/>
              </a:solidFill>
              <a:latin typeface="Verdana" pitchFamily="34" charset="0"/>
            </a:endParaRPr>
          </a:p>
        </p:txBody>
      </p:sp>
      <p:sp>
        <p:nvSpPr>
          <p:cNvPr id="4" name="Title 3"/>
          <p:cNvSpPr>
            <a:spLocks noGrp="1"/>
          </p:cNvSpPr>
          <p:nvPr>
            <p:ph type="title" idx="4294967295"/>
          </p:nvPr>
        </p:nvSpPr>
        <p:spPr>
          <a:xfrm>
            <a:off x="444645" y="693160"/>
            <a:ext cx="8440737" cy="543789"/>
          </a:xfrm>
        </p:spPr>
        <p:txBody>
          <a:bodyPr>
            <a:normAutofit fontScale="90000"/>
          </a:bodyPr>
          <a:lstStyle/>
          <a:p>
            <a:pPr algn="l">
              <a:defRPr/>
            </a:pPr>
            <a:r>
              <a:rPr lang="en-US" sz="4000" cap="none" dirty="0">
                <a:ea typeface="Verdana" panose="020B0604030504040204" pitchFamily="34" charset="0"/>
                <a:cs typeface="Verdana" panose="020B0604030504040204" pitchFamily="34" charset="0"/>
              </a:rPr>
              <a:t>Advantages for College-level Learning During High School:</a:t>
            </a:r>
            <a:br>
              <a:rPr lang="en-US" cap="none" dirty="0">
                <a:latin typeface="Verdana" panose="020B0604030504040204" pitchFamily="34" charset="0"/>
                <a:ea typeface="Verdana" panose="020B0604030504040204" pitchFamily="34" charset="0"/>
                <a:cs typeface="Verdana" panose="020B0604030504040204" pitchFamily="34" charset="0"/>
              </a:rPr>
            </a:br>
            <a:endParaRPr lang="en-US" cap="non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8530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bwMode="auto">
          <a:xfrm>
            <a:off x="304800" y="317205"/>
            <a:ext cx="8497454" cy="792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cap="none" dirty="0"/>
              <a:t>Options for Classes through UA…</a:t>
            </a:r>
          </a:p>
        </p:txBody>
      </p:sp>
      <p:pic>
        <p:nvPicPr>
          <p:cNvPr id="6147" name="Picture 4" descr="102109185"/>
          <p:cNvPicPr>
            <a:picLocks noChangeAspect="1" noChangeArrowheads="1"/>
          </p:cNvPicPr>
          <p:nvPr/>
        </p:nvPicPr>
        <p:blipFill>
          <a:blip r:embed="rId2"/>
          <a:srcRect/>
          <a:stretch>
            <a:fillRect/>
          </a:stretch>
        </p:blipFill>
        <p:spPr bwMode="auto">
          <a:xfrm>
            <a:off x="6189395" y="1958975"/>
            <a:ext cx="2514600" cy="1673225"/>
          </a:xfrm>
          <a:prstGeom prst="rect">
            <a:avLst/>
          </a:prstGeom>
          <a:noFill/>
          <a:ln w="9525">
            <a:noFill/>
            <a:miter lim="800000"/>
            <a:headEnd/>
            <a:tailEnd/>
          </a:ln>
        </p:spPr>
      </p:pic>
      <p:sp>
        <p:nvSpPr>
          <p:cNvPr id="6150" name="Rectangle 8"/>
          <p:cNvSpPr>
            <a:spLocks noChangeArrowheads="1"/>
          </p:cNvSpPr>
          <p:nvPr/>
        </p:nvSpPr>
        <p:spPr bwMode="auto">
          <a:xfrm>
            <a:off x="5960795" y="1577975"/>
            <a:ext cx="2971800" cy="381000"/>
          </a:xfrm>
          <a:prstGeom prst="rect">
            <a:avLst/>
          </a:prstGeom>
          <a:noFill/>
          <a:ln w="9525">
            <a:noFill/>
            <a:miter lim="800000"/>
            <a:headEnd/>
            <a:tailEnd/>
          </a:ln>
        </p:spPr>
        <p:txBody>
          <a:bodyPr anchor="ctr"/>
          <a:lstStyle/>
          <a:p>
            <a:pPr algn="ctr" eaLnBrk="1" hangingPunct="1"/>
            <a:r>
              <a:rPr lang="en-US" sz="2000" b="1" dirty="0">
                <a:solidFill>
                  <a:srgbClr val="041E42"/>
                </a:solidFill>
              </a:rPr>
              <a:t>UA Medina</a:t>
            </a:r>
          </a:p>
        </p:txBody>
      </p:sp>
      <p:pic>
        <p:nvPicPr>
          <p:cNvPr id="6151" name="Picture 9" descr="Polymer-Blimp"/>
          <p:cNvPicPr>
            <a:picLocks noChangeAspect="1" noChangeArrowheads="1"/>
          </p:cNvPicPr>
          <p:nvPr/>
        </p:nvPicPr>
        <p:blipFill>
          <a:blip r:embed="rId3"/>
          <a:srcRect/>
          <a:stretch>
            <a:fillRect/>
          </a:stretch>
        </p:blipFill>
        <p:spPr bwMode="auto">
          <a:xfrm>
            <a:off x="3493007" y="1857785"/>
            <a:ext cx="2057972" cy="2760393"/>
          </a:xfrm>
          <a:prstGeom prst="rect">
            <a:avLst/>
          </a:prstGeom>
          <a:noFill/>
          <a:ln w="9525">
            <a:noFill/>
            <a:miter lim="800000"/>
            <a:headEnd/>
            <a:tailEnd/>
          </a:ln>
        </p:spPr>
      </p:pic>
      <p:sp>
        <p:nvSpPr>
          <p:cNvPr id="6152" name="Rectangle 10"/>
          <p:cNvSpPr>
            <a:spLocks noChangeArrowheads="1"/>
          </p:cNvSpPr>
          <p:nvPr/>
        </p:nvSpPr>
        <p:spPr bwMode="auto">
          <a:xfrm>
            <a:off x="3226593" y="1447800"/>
            <a:ext cx="2590800" cy="381000"/>
          </a:xfrm>
          <a:prstGeom prst="rect">
            <a:avLst/>
          </a:prstGeom>
          <a:noFill/>
          <a:ln w="9525">
            <a:noFill/>
            <a:miter lim="800000"/>
            <a:headEnd/>
            <a:tailEnd/>
          </a:ln>
        </p:spPr>
        <p:txBody>
          <a:bodyPr anchor="ctr"/>
          <a:lstStyle/>
          <a:p>
            <a:pPr algn="ctr" eaLnBrk="1" hangingPunct="1"/>
            <a:r>
              <a:rPr lang="en-US" sz="2400" b="1" dirty="0">
                <a:solidFill>
                  <a:srgbClr val="041E42"/>
                </a:solidFill>
              </a:rPr>
              <a:t>Akron Campus</a:t>
            </a:r>
          </a:p>
        </p:txBody>
      </p:sp>
      <p:pic>
        <p:nvPicPr>
          <p:cNvPr id="6153" name="Picture 12" descr="DLindexImg"/>
          <p:cNvPicPr>
            <a:picLocks noChangeAspect="1" noChangeArrowheads="1"/>
          </p:cNvPicPr>
          <p:nvPr/>
        </p:nvPicPr>
        <p:blipFill>
          <a:blip r:embed="rId4"/>
          <a:srcRect/>
          <a:stretch>
            <a:fillRect/>
          </a:stretch>
        </p:blipFill>
        <p:spPr bwMode="auto">
          <a:xfrm>
            <a:off x="457200" y="4670532"/>
            <a:ext cx="2209800" cy="1660525"/>
          </a:xfrm>
          <a:prstGeom prst="rect">
            <a:avLst/>
          </a:prstGeom>
          <a:noFill/>
          <a:ln w="9525">
            <a:noFill/>
            <a:miter lim="800000"/>
            <a:headEnd/>
            <a:tailEnd/>
          </a:ln>
        </p:spPr>
      </p:pic>
      <p:sp>
        <p:nvSpPr>
          <p:cNvPr id="6154" name="Rectangle 13"/>
          <p:cNvSpPr>
            <a:spLocks noChangeArrowheads="1"/>
          </p:cNvSpPr>
          <p:nvPr/>
        </p:nvSpPr>
        <p:spPr bwMode="auto">
          <a:xfrm>
            <a:off x="228600" y="3886200"/>
            <a:ext cx="2667000" cy="609600"/>
          </a:xfrm>
          <a:prstGeom prst="rect">
            <a:avLst/>
          </a:prstGeom>
          <a:noFill/>
          <a:ln w="9525">
            <a:noFill/>
            <a:miter lim="800000"/>
            <a:headEnd/>
            <a:tailEnd/>
          </a:ln>
        </p:spPr>
        <p:txBody>
          <a:bodyPr anchor="ctr"/>
          <a:lstStyle/>
          <a:p>
            <a:pPr algn="ctr" eaLnBrk="1" hangingPunct="1"/>
            <a:r>
              <a:rPr lang="en-US" sz="2000" b="1" dirty="0">
                <a:solidFill>
                  <a:srgbClr val="041E42"/>
                </a:solidFill>
              </a:rPr>
              <a:t>Distance Learning </a:t>
            </a:r>
          </a:p>
          <a:p>
            <a:pPr algn="ctr" eaLnBrk="1" hangingPunct="1"/>
            <a:r>
              <a:rPr lang="en-US" sz="2000" b="1" dirty="0">
                <a:solidFill>
                  <a:srgbClr val="041E42"/>
                </a:solidFill>
              </a:rPr>
              <a:t>or onsite in the</a:t>
            </a:r>
          </a:p>
          <a:p>
            <a:pPr algn="ctr" eaLnBrk="1" hangingPunct="1"/>
            <a:r>
              <a:rPr lang="en-US" sz="2000" b="1" dirty="0">
                <a:solidFill>
                  <a:srgbClr val="041E42"/>
                </a:solidFill>
              </a:rPr>
              <a:t>High School</a:t>
            </a:r>
          </a:p>
        </p:txBody>
      </p:sp>
      <p:pic>
        <p:nvPicPr>
          <p:cNvPr id="6155" name="Picture 19" descr="052809467.jpg"/>
          <p:cNvPicPr>
            <a:picLocks noChangeAspect="1" noChangeArrowheads="1"/>
          </p:cNvPicPr>
          <p:nvPr/>
        </p:nvPicPr>
        <p:blipFill>
          <a:blip r:embed="rId5"/>
          <a:srcRect/>
          <a:stretch>
            <a:fillRect/>
          </a:stretch>
        </p:blipFill>
        <p:spPr bwMode="auto">
          <a:xfrm>
            <a:off x="381000" y="1857785"/>
            <a:ext cx="2514600" cy="1669640"/>
          </a:xfrm>
          <a:prstGeom prst="rect">
            <a:avLst/>
          </a:prstGeom>
          <a:noFill/>
          <a:ln w="9525">
            <a:noFill/>
            <a:miter lim="800000"/>
            <a:headEnd/>
            <a:tailEnd/>
          </a:ln>
        </p:spPr>
      </p:pic>
      <p:sp>
        <p:nvSpPr>
          <p:cNvPr id="6156" name="Rectangle 20"/>
          <p:cNvSpPr>
            <a:spLocks noChangeArrowheads="1"/>
          </p:cNvSpPr>
          <p:nvPr/>
        </p:nvSpPr>
        <p:spPr bwMode="auto">
          <a:xfrm>
            <a:off x="304800" y="1447800"/>
            <a:ext cx="2590800" cy="381000"/>
          </a:xfrm>
          <a:prstGeom prst="rect">
            <a:avLst/>
          </a:prstGeom>
          <a:noFill/>
          <a:ln w="9525">
            <a:noFill/>
            <a:miter lim="800000"/>
            <a:headEnd/>
            <a:tailEnd/>
          </a:ln>
        </p:spPr>
        <p:txBody>
          <a:bodyPr anchor="ctr"/>
          <a:lstStyle/>
          <a:p>
            <a:pPr algn="ctr" eaLnBrk="1" hangingPunct="1"/>
            <a:r>
              <a:rPr lang="en-US" sz="2000" b="1" dirty="0">
                <a:solidFill>
                  <a:srgbClr val="041E42"/>
                </a:solidFill>
              </a:rPr>
              <a:t>Wayne College</a:t>
            </a:r>
          </a:p>
        </p:txBody>
      </p:sp>
      <p:sp>
        <p:nvSpPr>
          <p:cNvPr id="15" name="Rectangle 8"/>
          <p:cNvSpPr>
            <a:spLocks noChangeArrowheads="1"/>
          </p:cNvSpPr>
          <p:nvPr/>
        </p:nvSpPr>
        <p:spPr bwMode="auto">
          <a:xfrm>
            <a:off x="5817393" y="4476773"/>
            <a:ext cx="2971800" cy="381000"/>
          </a:xfrm>
          <a:prstGeom prst="rect">
            <a:avLst/>
          </a:prstGeom>
          <a:noFill/>
          <a:ln w="9525">
            <a:noFill/>
            <a:miter lim="800000"/>
            <a:headEnd/>
            <a:tailEnd/>
          </a:ln>
        </p:spPr>
        <p:txBody>
          <a:bodyPr anchor="ctr"/>
          <a:lstStyle/>
          <a:p>
            <a:pPr algn="ctr" eaLnBrk="1" hangingPunct="1"/>
            <a:r>
              <a:rPr lang="en-US" sz="2000" b="1" dirty="0">
                <a:solidFill>
                  <a:srgbClr val="041E42"/>
                </a:solidFill>
              </a:rPr>
              <a:t>Online</a:t>
            </a:r>
          </a:p>
        </p:txBody>
      </p:sp>
      <p:pic>
        <p:nvPicPr>
          <p:cNvPr id="1028" name="Picture 4" descr="Online learning at The University of Akr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958" y="4857773"/>
            <a:ext cx="1542669" cy="94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41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56607" y="241821"/>
            <a:ext cx="7713686" cy="421603"/>
          </a:xfrm>
        </p:spPr>
        <p:txBody>
          <a:bodyPr>
            <a:noAutofit/>
          </a:bodyPr>
          <a:lstStyle/>
          <a:p>
            <a:pPr algn="ctr"/>
            <a:r>
              <a:rPr lang="en-US" cap="none" dirty="0">
                <a:solidFill>
                  <a:srgbClr val="00002F"/>
                </a:solidFill>
                <a:ea typeface="Verdana" panose="020B0604030504040204" pitchFamily="34" charset="0"/>
                <a:cs typeface="Verdana" panose="020B0604030504040204" pitchFamily="34" charset="0"/>
              </a:rPr>
              <a:t>Distance Learning Classes</a:t>
            </a:r>
          </a:p>
        </p:txBody>
      </p:sp>
      <p:pic>
        <p:nvPicPr>
          <p:cNvPr id="5" name="Picture 12" descr="DLindexImg"/>
          <p:cNvPicPr>
            <a:picLocks noChangeAspect="1" noChangeArrowheads="1"/>
          </p:cNvPicPr>
          <p:nvPr/>
        </p:nvPicPr>
        <p:blipFill>
          <a:blip r:embed="rId2"/>
          <a:srcRect/>
          <a:stretch>
            <a:fillRect/>
          </a:stretch>
        </p:blipFill>
        <p:spPr bwMode="auto">
          <a:xfrm>
            <a:off x="4978791" y="1914650"/>
            <a:ext cx="3834384" cy="2877312"/>
          </a:xfrm>
          <a:prstGeom prst="rect">
            <a:avLst/>
          </a:prstGeom>
          <a:noFill/>
          <a:ln w="9525">
            <a:noFill/>
            <a:miter lim="800000"/>
            <a:headEnd/>
            <a:tailEnd/>
          </a:ln>
        </p:spPr>
      </p:pic>
      <p:sp>
        <p:nvSpPr>
          <p:cNvPr id="6" name="Rectangle 5"/>
          <p:cNvSpPr/>
          <p:nvPr/>
        </p:nvSpPr>
        <p:spPr>
          <a:xfrm>
            <a:off x="236578" y="1102352"/>
            <a:ext cx="4631514" cy="5047536"/>
          </a:xfrm>
          <a:prstGeom prst="rect">
            <a:avLst/>
          </a:prstGeom>
        </p:spPr>
        <p:txBody>
          <a:bodyPr wrap="square">
            <a:spAutoFit/>
          </a:bodyPr>
          <a:lstStyle/>
          <a:p>
            <a:pPr marL="0" marR="0" lvl="0" indent="0" algn="l" defTabSz="457146"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2F"/>
                </a:solidFill>
                <a:effectLst/>
                <a:uLnTx/>
                <a:uFillTx/>
                <a:latin typeface="Georgia" panose="02040502050405020303" pitchFamily="18" charset="0"/>
                <a:ea typeface="+mn-ea"/>
                <a:cs typeface="+mn-cs"/>
              </a:rPr>
              <a:t>Since 1999, The University of Akron has committed millions of dollars to its distance learning facilities. Our classrooms are equipped with the latest multimedia and videoconferencing technology.  The result is one of the most advanced and sophisticated synchronous distance learning networks in the state of Ohio, allowing instructors and students to interact and communicate live, and in real-time.</a:t>
            </a:r>
          </a:p>
        </p:txBody>
      </p:sp>
    </p:spTree>
    <p:extLst>
      <p:ext uri="{BB962C8B-B14F-4D97-AF65-F5344CB8AC3E}">
        <p14:creationId xmlns:p14="http://schemas.microsoft.com/office/powerpoint/2010/main" val="1913494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883" y="1212516"/>
            <a:ext cx="8682361" cy="4825928"/>
          </a:xfrm>
        </p:spPr>
        <p:txBody>
          <a:bodyPr>
            <a:noAutofit/>
          </a:bodyPr>
          <a:lstStyle/>
          <a:p>
            <a:pPr marL="0" indent="0">
              <a:buNone/>
            </a:pPr>
            <a:r>
              <a:rPr lang="en-US" sz="2000" dirty="0">
                <a:solidFill>
                  <a:srgbClr val="00002F"/>
                </a:solidFill>
              </a:rPr>
              <a:t>Introduction to Economics (ECON:100) – 3 credits</a:t>
            </a:r>
          </a:p>
          <a:p>
            <a:pPr marL="0" indent="0">
              <a:buNone/>
            </a:pPr>
            <a:r>
              <a:rPr lang="en-US" sz="2000" dirty="0">
                <a:solidFill>
                  <a:srgbClr val="00002F"/>
                </a:solidFill>
              </a:rPr>
              <a:t>Applied Human Anatomy &amp; Physiology I (ANAT:206) – 3 credits</a:t>
            </a:r>
          </a:p>
          <a:p>
            <a:pPr marL="0" indent="0">
              <a:buNone/>
            </a:pPr>
            <a:r>
              <a:rPr lang="en-US" sz="2000" dirty="0">
                <a:solidFill>
                  <a:srgbClr val="00002F"/>
                </a:solidFill>
              </a:rPr>
              <a:t>Government &amp; Politics in the US (POLIT:100) – 3 credits</a:t>
            </a:r>
          </a:p>
          <a:p>
            <a:pPr marL="0" indent="0">
              <a:buNone/>
            </a:pPr>
            <a:r>
              <a:rPr lang="en-US" sz="2000" dirty="0">
                <a:solidFill>
                  <a:srgbClr val="00002F"/>
                </a:solidFill>
              </a:rPr>
              <a:t>Intro to Psychology (PSYC:100) – 3 credits</a:t>
            </a:r>
          </a:p>
          <a:p>
            <a:pPr marL="0" indent="0">
              <a:buNone/>
            </a:pPr>
            <a:r>
              <a:rPr lang="en-US" sz="2000" dirty="0">
                <a:solidFill>
                  <a:srgbClr val="00002F"/>
                </a:solidFill>
              </a:rPr>
              <a:t>Exploring Music: Bach to Rock (MUSIC:201) – 3 credits</a:t>
            </a:r>
          </a:p>
          <a:p>
            <a:pPr marL="0" indent="0">
              <a:buNone/>
            </a:pPr>
            <a:r>
              <a:rPr lang="en-US" sz="2000" dirty="0">
                <a:solidFill>
                  <a:srgbClr val="00002F"/>
                </a:solidFill>
              </a:rPr>
              <a:t>English Composition I  &amp; II (ENGL:111 &amp; 112) – 3 credits each</a:t>
            </a:r>
          </a:p>
          <a:p>
            <a:pPr marL="0" indent="0">
              <a:buNone/>
            </a:pPr>
            <a:r>
              <a:rPr lang="en-US" sz="2000" dirty="0">
                <a:solidFill>
                  <a:srgbClr val="00002F"/>
                </a:solidFill>
              </a:rPr>
              <a:t>English Composition I  &amp; II (ENGL:111 &amp; 112) – 3 credits each</a:t>
            </a:r>
          </a:p>
          <a:p>
            <a:pPr marL="0" indent="0">
              <a:buNone/>
            </a:pPr>
            <a:r>
              <a:rPr lang="en-US" sz="1800" b="1" i="1" dirty="0">
                <a:solidFill>
                  <a:srgbClr val="00002F"/>
                </a:solidFill>
              </a:rPr>
              <a:t>Courses rotate by semester, and some may require placement scores and/or completion of prerequisites.</a:t>
            </a:r>
          </a:p>
          <a:p>
            <a:pPr marL="0" indent="0">
              <a:buNone/>
            </a:pPr>
            <a:endParaRPr lang="en-US" sz="1800" b="1" i="1" dirty="0">
              <a:solidFill>
                <a:srgbClr val="00002F"/>
              </a:solidFill>
            </a:endParaRPr>
          </a:p>
        </p:txBody>
      </p:sp>
      <p:sp>
        <p:nvSpPr>
          <p:cNvPr id="4" name="Slide Number Placeholder 3"/>
          <p:cNvSpPr>
            <a:spLocks noGrp="1"/>
          </p:cNvSpPr>
          <p:nvPr>
            <p:ph type="sldNum" sz="quarter" idx="4294967295"/>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itle 5"/>
          <p:cNvSpPr>
            <a:spLocks noGrp="1"/>
          </p:cNvSpPr>
          <p:nvPr>
            <p:ph type="title"/>
          </p:nvPr>
        </p:nvSpPr>
        <p:spPr>
          <a:xfrm>
            <a:off x="0" y="157146"/>
            <a:ext cx="9144000" cy="645580"/>
          </a:xfrm>
        </p:spPr>
        <p:txBody>
          <a:bodyPr>
            <a:noAutofit/>
          </a:bodyPr>
          <a:lstStyle/>
          <a:p>
            <a:pPr algn="ctr"/>
            <a:r>
              <a:rPr lang="en-US" cap="none" dirty="0">
                <a:solidFill>
                  <a:srgbClr val="00002F"/>
                </a:solidFill>
              </a:rPr>
              <a:t>Distance Learning Courses</a:t>
            </a:r>
          </a:p>
        </p:txBody>
      </p:sp>
    </p:spTree>
    <p:extLst>
      <p:ext uri="{BB962C8B-B14F-4D97-AF65-F5344CB8AC3E}">
        <p14:creationId xmlns:p14="http://schemas.microsoft.com/office/powerpoint/2010/main" val="546672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756895"/>
          </a:xfrm>
          <a:prstGeom prst="rect">
            <a:avLst/>
          </a:prstGeom>
          <a:noFill/>
          <a:ln w="9525">
            <a:noFill/>
            <a:miter lim="800000"/>
            <a:headEnd/>
            <a:tailEnd/>
          </a:ln>
        </p:spPr>
        <p:txBody>
          <a:bodyPr anchor="ctr"/>
          <a:lstStyle/>
          <a:p>
            <a:pPr marL="0" marR="0" lvl="0" indent="0" algn="ctr" defTabSz="45714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CCP Admission Requirements</a:t>
            </a:r>
          </a:p>
        </p:txBody>
      </p:sp>
      <p:sp>
        <p:nvSpPr>
          <p:cNvPr id="4" name="Text Placeholder 2"/>
          <p:cNvSpPr txBox="1">
            <a:spLocks/>
          </p:cNvSpPr>
          <p:nvPr/>
        </p:nvSpPr>
        <p:spPr>
          <a:xfrm>
            <a:off x="210127" y="660761"/>
            <a:ext cx="8839200" cy="5536477"/>
          </a:xfrm>
          <a:prstGeom prst="rect">
            <a:avLst/>
          </a:prstGeom>
        </p:spPr>
        <p:txBody>
          <a:bodyPr/>
          <a:lstStyle>
            <a:lvl1pPr marL="342900" indent="-342900" algn="l" defTabSz="457200" rtl="0" eaLnBrk="1" latinLnBrk="0" hangingPunct="1">
              <a:spcBef>
                <a:spcPct val="20000"/>
              </a:spcBef>
              <a:buFont typeface="Arial"/>
              <a:buChar char="•"/>
              <a:defRPr sz="2400" kern="1200">
                <a:solidFill>
                  <a:srgbClr val="000090"/>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0090"/>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0090"/>
                </a:solidFill>
                <a:latin typeface="Verdana"/>
                <a:ea typeface="+mn-ea"/>
                <a:cs typeface="Verdana"/>
              </a:defRPr>
            </a:lvl3pPr>
            <a:lvl4pPr marL="1600200" indent="-228600" algn="l" defTabSz="457200" rtl="0" eaLnBrk="1" latinLnBrk="0" hangingPunct="1">
              <a:spcBef>
                <a:spcPct val="20000"/>
              </a:spcBef>
              <a:buFont typeface="Arial"/>
              <a:buChar char="–"/>
              <a:defRPr sz="1600" kern="1200">
                <a:solidFill>
                  <a:srgbClr val="000090"/>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0090"/>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3.00 cumulative unweighted </a:t>
            </a:r>
            <a:r>
              <a:rPr kumimoji="0" lang="en-US" sz="2000" b="1" i="0" u="none" strike="noStrike" kern="1200" cap="none" spc="0" normalizeH="0" baseline="0" noProof="0" dirty="0">
                <a:ln>
                  <a:noFill/>
                </a:ln>
                <a:solidFill>
                  <a:srgbClr val="041E42"/>
                </a:solidFill>
                <a:effectLst/>
                <a:uLnTx/>
                <a:uFillTx/>
                <a:latin typeface="Georgia" panose="02040502050405020303" pitchFamily="18" charset="0"/>
                <a:ea typeface="+mn-ea"/>
              </a:rPr>
              <a:t>high school </a:t>
            </a: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GPA</a:t>
            </a:r>
            <a:endParaRPr kumimoji="0" lang="en-US" sz="2000" b="0" i="1"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                			OR</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400" cap="none" spc="0" normalizeH="0" baseline="0" noProof="0" dirty="0">
                <a:ln>
                  <a:noFill/>
                </a:ln>
                <a:solidFill>
                  <a:srgbClr val="041E42"/>
                </a:solidFill>
                <a:effectLst/>
                <a:uLnTx/>
                <a:uFillTx/>
                <a:latin typeface="Georgia" panose="02040502050405020303" pitchFamily="18" charset="0"/>
                <a:ea typeface="+mn-ea"/>
              </a:rPr>
              <a:t>Obtain at least </a:t>
            </a:r>
            <a:r>
              <a:rPr kumimoji="0" lang="en-US" sz="1800" b="0" i="0" u="sng" strike="noStrike" kern="1400" cap="none" spc="0" normalizeH="0" baseline="0" noProof="0" dirty="0">
                <a:ln>
                  <a:noFill/>
                </a:ln>
                <a:solidFill>
                  <a:srgbClr val="041E42"/>
                </a:solidFill>
                <a:effectLst/>
                <a:uLnTx/>
                <a:uFillTx/>
                <a:latin typeface="Georgia" panose="02040502050405020303" pitchFamily="18" charset="0"/>
                <a:ea typeface="+mn-ea"/>
              </a:rPr>
              <a:t>one</a:t>
            </a:r>
            <a:r>
              <a:rPr kumimoji="0" lang="en-US" sz="1800" b="0" i="0" u="none" strike="noStrike" kern="1400" cap="none" spc="0" normalizeH="0" baseline="0" noProof="0" dirty="0">
                <a:ln>
                  <a:noFill/>
                </a:ln>
                <a:solidFill>
                  <a:srgbClr val="041E42"/>
                </a:solidFill>
                <a:effectLst/>
                <a:uLnTx/>
                <a:uFillTx/>
                <a:latin typeface="Georgia" panose="02040502050405020303" pitchFamily="18" charset="0"/>
                <a:ea typeface="+mn-ea"/>
              </a:rPr>
              <a:t> remediation-free score on the ACT or SAT as determined by the Ohio Department of Higher Education: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400" cap="none" spc="0" normalizeH="0" baseline="0" noProof="0" dirty="0">
              <a:ln>
                <a:noFill/>
              </a:ln>
              <a:solidFill>
                <a:srgbClr val="000000"/>
              </a:solidFill>
              <a:effectLst/>
              <a:uLnTx/>
              <a:uFillTx/>
              <a:latin typeface="Georgia" panose="02040502050405020303" pitchFamily="18" charset="0"/>
              <a:ea typeface="+mn-ea"/>
            </a:endParaRPr>
          </a:p>
          <a:p>
            <a:pPr marL="0" marR="0" lvl="0" indent="0" algn="l" defTabSz="457200" rtl="0" eaLnBrk="1" fontAlgn="auto" latinLnBrk="0" hangingPunct="1">
              <a:lnSpc>
                <a:spcPct val="119000"/>
              </a:lnSpc>
              <a:spcBef>
                <a:spcPts val="0"/>
              </a:spcBef>
              <a:spcAft>
                <a:spcPts val="600"/>
              </a:spcAft>
              <a:buClrTx/>
              <a:buSzTx/>
              <a:buFont typeface="Arial"/>
              <a:buNone/>
              <a:tabLst/>
              <a:defRPr/>
            </a:pPr>
            <a:r>
              <a:rPr kumimoji="0" lang="en-US" sz="1800" b="0" i="1" u="none" strike="noStrike" kern="1200" cap="none" spc="0" normalizeH="0" baseline="0" noProof="0" dirty="0">
                <a:ln>
                  <a:noFill/>
                </a:ln>
                <a:solidFill>
                  <a:srgbClr val="041E42"/>
                </a:solidFill>
                <a:effectLst/>
                <a:uLnTx/>
                <a:uFillTx/>
                <a:latin typeface="Georgia" panose="02040502050405020303" pitchFamily="18" charset="0"/>
                <a:ea typeface="+mn-ea"/>
              </a:rPr>
              <a:t>	· </a:t>
            </a:r>
            <a:r>
              <a:rPr kumimoji="0" lang="en-US" sz="1800" b="0" i="1" u="none" strike="noStrike" kern="1400" cap="none" spc="0" normalizeH="0" baseline="0" noProof="0" dirty="0">
                <a:ln>
                  <a:noFill/>
                </a:ln>
                <a:solidFill>
                  <a:srgbClr val="041E42"/>
                </a:solidFill>
                <a:effectLst/>
                <a:uLnTx/>
                <a:uFillTx/>
                <a:latin typeface="Georgia" panose="02040502050405020303" pitchFamily="18" charset="0"/>
                <a:ea typeface="+mn-ea"/>
              </a:rPr>
              <a:t>ACT English of 18, ACT Reading of 22 or ACT Math of 22.</a:t>
            </a:r>
            <a:endParaRPr kumimoji="0" lang="en-US" sz="1800" b="0" i="0" u="none" strike="noStrike" kern="1400" cap="none" spc="0" normalizeH="0" baseline="0" noProof="0" dirty="0">
              <a:ln>
                <a:noFill/>
              </a:ln>
              <a:solidFill>
                <a:srgbClr val="000000"/>
              </a:solidFill>
              <a:effectLst/>
              <a:uLnTx/>
              <a:uFillTx/>
              <a:latin typeface="Georgia" panose="02040502050405020303" pitchFamily="18" charset="0"/>
              <a:ea typeface="+mn-ea"/>
            </a:endParaRPr>
          </a:p>
          <a:p>
            <a:pPr marL="0" marR="0" lvl="0" indent="0" algn="l" defTabSz="457200" rtl="0" eaLnBrk="1" fontAlgn="auto" latinLnBrk="0" hangingPunct="1">
              <a:lnSpc>
                <a:spcPct val="119000"/>
              </a:lnSpc>
              <a:spcBef>
                <a:spcPts val="0"/>
              </a:spcBef>
              <a:spcAft>
                <a:spcPts val="600"/>
              </a:spcAft>
              <a:buClrTx/>
              <a:buSzTx/>
              <a:buFont typeface="Arial"/>
              <a:buNone/>
              <a:tabLst/>
              <a:defRPr/>
            </a:pPr>
            <a:r>
              <a:rPr kumimoji="0" lang="en-US" sz="1800" b="0" i="1" u="none" strike="noStrike" kern="1200" cap="none" spc="0" normalizeH="0" baseline="0" noProof="0" dirty="0">
                <a:ln>
                  <a:noFill/>
                </a:ln>
                <a:solidFill>
                  <a:srgbClr val="041E42"/>
                </a:solidFill>
                <a:effectLst/>
                <a:uLnTx/>
                <a:uFillTx/>
                <a:latin typeface="Georgia" panose="02040502050405020303" pitchFamily="18" charset="0"/>
                <a:ea typeface="+mn-ea"/>
              </a:rPr>
              <a:t>	· </a:t>
            </a:r>
            <a:r>
              <a:rPr kumimoji="0" lang="en-US" sz="1800" b="0" i="1" u="none" strike="noStrike" kern="1400" cap="none" spc="0" normalizeH="0" baseline="0" noProof="0" dirty="0">
                <a:ln>
                  <a:noFill/>
                </a:ln>
                <a:solidFill>
                  <a:srgbClr val="041E42"/>
                </a:solidFill>
                <a:effectLst/>
                <a:uLnTx/>
                <a:uFillTx/>
                <a:latin typeface="Georgia" panose="02040502050405020303" pitchFamily="18" charset="0"/>
                <a:ea typeface="+mn-ea"/>
              </a:rPr>
              <a:t>SAT Evidence-based Reading &amp; Writing of 480 or SAT Math of 530.</a:t>
            </a:r>
            <a:endParaRPr kumimoji="0" lang="en-US" sz="1800" b="0" i="0" u="none" strike="noStrike" kern="1400" cap="none" spc="0" normalizeH="0" baseline="0" noProof="0" dirty="0">
              <a:ln>
                <a:noFill/>
              </a:ln>
              <a:solidFill>
                <a:srgbClr val="000000"/>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Students with at least a 2.75 cumulative unweighted </a:t>
            </a:r>
            <a:r>
              <a:rPr kumimoji="0" lang="en-US" sz="2000" b="1" i="0" u="none" strike="noStrike" kern="1200" cap="none" spc="0" normalizeH="0" baseline="0" noProof="0" dirty="0">
                <a:ln>
                  <a:noFill/>
                </a:ln>
                <a:solidFill>
                  <a:srgbClr val="041E42"/>
                </a:solidFill>
                <a:effectLst/>
                <a:uLnTx/>
                <a:uFillTx/>
                <a:latin typeface="Georgia" panose="02040502050405020303" pitchFamily="18" charset="0"/>
                <a:ea typeface="+mn-ea"/>
              </a:rPr>
              <a:t>high school</a:t>
            </a: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 GPA will be evaluated by the Office of Admissions to determine if ACT or SAT scores are required.</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7</a:t>
            </a:r>
            <a:r>
              <a:rPr kumimoji="0" lang="en-US" sz="2000" b="0" i="0" u="none" strike="noStrike" kern="1200" cap="none" spc="0" normalizeH="0" baseline="30000" noProof="0" dirty="0">
                <a:ln>
                  <a:noFill/>
                </a:ln>
                <a:solidFill>
                  <a:srgbClr val="041E42"/>
                </a:solidFill>
                <a:effectLst/>
                <a:uLnTx/>
                <a:uFillTx/>
                <a:latin typeface="Georgia" panose="02040502050405020303" pitchFamily="18" charset="0"/>
                <a:ea typeface="+mn-ea"/>
              </a:rPr>
              <a:t>th</a:t>
            </a: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 and 8</a:t>
            </a:r>
            <a:r>
              <a:rPr kumimoji="0" lang="en-US" sz="2000" b="0" i="0" u="none" strike="noStrike" kern="1200" cap="none" spc="0" normalizeH="0" baseline="30000" noProof="0" dirty="0">
                <a:ln>
                  <a:noFill/>
                </a:ln>
                <a:solidFill>
                  <a:srgbClr val="041E42"/>
                </a:solidFill>
                <a:effectLst/>
                <a:uLnTx/>
                <a:uFillTx/>
                <a:latin typeface="Georgia" panose="02040502050405020303" pitchFamily="18" charset="0"/>
                <a:ea typeface="+mn-ea"/>
              </a:rPr>
              <a:t>th</a:t>
            </a: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 grade applicants without an established high school GPA must take the ACT or SAT.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1" i="1"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1" u="none" strike="noStrike" kern="1200" cap="none" spc="0" normalizeH="0" baseline="0" noProof="0" dirty="0">
                <a:ln>
                  <a:noFill/>
                </a:ln>
                <a:solidFill>
                  <a:srgbClr val="041E42"/>
                </a:solidFill>
                <a:effectLst/>
                <a:uLnTx/>
                <a:uFillTx/>
                <a:latin typeface="Georgia" panose="02040502050405020303" pitchFamily="18" charset="0"/>
                <a:ea typeface="+mn-ea"/>
              </a:rPr>
              <a:t>Applicants admitted without test scores, or applicants with test scores who do not automatically place into college-level courses will be required to complete placement testing through the University.</a:t>
            </a:r>
          </a:p>
        </p:txBody>
      </p:sp>
      <p:sp>
        <p:nvSpPr>
          <p:cNvPr id="2" name="Rectangle 1">
            <a:extLst>
              <a:ext uri="{FF2B5EF4-FFF2-40B4-BE49-F238E27FC236}">
                <a16:creationId xmlns:a16="http://schemas.microsoft.com/office/drawing/2014/main" id="{32595F95-7B09-48DA-A81B-A19616F13999}"/>
              </a:ext>
            </a:extLst>
          </p:cNvPr>
          <p:cNvSpPr/>
          <p:nvPr/>
        </p:nvSpPr>
        <p:spPr>
          <a:xfrm>
            <a:off x="381740" y="6427433"/>
            <a:ext cx="275208" cy="20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333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60304" y="0"/>
            <a:ext cx="6421582" cy="865909"/>
          </a:xfrm>
          <a:prstGeom prst="rect">
            <a:avLst/>
          </a:prstGeom>
          <a:noFill/>
          <a:ln w="9525">
            <a:noFill/>
            <a:miter lim="800000"/>
            <a:headEnd/>
            <a:tailEnd/>
          </a:ln>
        </p:spPr>
        <p:txBody>
          <a:bodyPr anchor="ctr"/>
          <a:lstStyle/>
          <a:p>
            <a:pPr marL="0" marR="0" lvl="0" indent="0" algn="ctr" defTabSz="45714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How to Apply</a:t>
            </a:r>
          </a:p>
        </p:txBody>
      </p:sp>
      <p:sp>
        <p:nvSpPr>
          <p:cNvPr id="7171" name="Rectangle 3"/>
          <p:cNvSpPr>
            <a:spLocks noChangeArrowheads="1"/>
          </p:cNvSpPr>
          <p:nvPr/>
        </p:nvSpPr>
        <p:spPr bwMode="auto">
          <a:xfrm>
            <a:off x="0" y="1389784"/>
            <a:ext cx="9144000" cy="4520822"/>
          </a:xfrm>
          <a:prstGeom prst="rect">
            <a:avLst/>
          </a:prstGeom>
          <a:noFill/>
          <a:ln w="9525">
            <a:noFill/>
            <a:miter lim="800000"/>
            <a:headEnd/>
            <a:tailEnd/>
          </a:ln>
        </p:spPr>
        <p:txBody>
          <a:bodyPr/>
          <a:lstStyle/>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Complete an Undergraduate Admission Application</a:t>
            </a:r>
          </a:p>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Submit </a:t>
            </a:r>
            <a:r>
              <a:rPr lang="en-US" sz="2700" dirty="0" err="1">
                <a:solidFill>
                  <a:srgbClr val="041E42"/>
                </a:solidFill>
                <a:latin typeface="Georgia" panose="02040502050405020303" pitchFamily="18" charset="0"/>
              </a:rPr>
              <a:t>schoo</a:t>
            </a: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l transcripts</a:t>
            </a:r>
          </a:p>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Print and Submit the Signature Page &amp; Permission Slip</a:t>
            </a:r>
          </a:p>
          <a:p>
            <a:pPr marL="285750" marR="0" lvl="0" indent="-285750" algn="l" defTabSz="457146"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Submit ACT or SAT scores </a:t>
            </a:r>
            <a:r>
              <a:rPr kumimoji="0" lang="en-US" sz="2700" b="0" i="1" u="none" strike="noStrike" kern="1200" cap="none" spc="0" normalizeH="0" baseline="0" noProof="0" dirty="0">
                <a:ln>
                  <a:noFill/>
                </a:ln>
                <a:solidFill>
                  <a:srgbClr val="10253F"/>
                </a:solidFill>
                <a:effectLst/>
                <a:uLnTx/>
                <a:uFillTx/>
                <a:latin typeface="Calibri"/>
                <a:ea typeface="+mn-ea"/>
                <a:cs typeface="+mn-cs"/>
              </a:rPr>
              <a:t>(optional for applicants with a 3.0 cumulative unweighted high school GPA)</a:t>
            </a:r>
          </a:p>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The summer/fall application deadline is </a:t>
            </a:r>
            <a:r>
              <a:rPr kumimoji="0" lang="en-US" sz="2700" b="1"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April 15</a:t>
            </a:r>
          </a:p>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The spring application deadline is </a:t>
            </a:r>
            <a:r>
              <a:rPr kumimoji="0" lang="en-US" sz="2700" b="1"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October 15</a:t>
            </a:r>
          </a:p>
          <a:p>
            <a:pPr marL="342900" marR="0" lvl="0" indent="-342900" algn="l" defTabSz="457146" rtl="0" eaLnBrk="1" fontAlgn="auto" latinLnBrk="0" hangingPunct="1">
              <a:lnSpc>
                <a:spcPct val="90000"/>
              </a:lnSpc>
              <a:spcBef>
                <a:spcPct val="20000"/>
              </a:spcBef>
              <a:spcAft>
                <a:spcPts val="0"/>
              </a:spcAft>
              <a:buClrTx/>
              <a:buSzTx/>
              <a:buFontTx/>
              <a:buNone/>
              <a:tabLst/>
              <a:defRPr/>
            </a:pPr>
            <a:endParaRPr kumimoji="0" lang="en-US" sz="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endParaRPr>
          </a:p>
          <a:p>
            <a:pPr defTabSz="457146">
              <a:lnSpc>
                <a:spcPct val="90000"/>
              </a:lnSpc>
              <a:spcBef>
                <a:spcPct val="20000"/>
              </a:spcBef>
              <a:defRPr/>
            </a:pPr>
            <a:endParaRPr kumimoji="0" lang="en-US" sz="2000" b="1" i="0" u="none" strike="noStrike" kern="1200" cap="none" spc="0" normalizeH="0" baseline="0" noProof="0" dirty="0">
              <a:ln>
                <a:noFill/>
              </a:ln>
              <a:solidFill>
                <a:srgbClr val="10253F"/>
              </a:solidFill>
              <a:effectLst/>
              <a:uLnTx/>
              <a:uFillTx/>
              <a:latin typeface="Calibri"/>
              <a:ea typeface="+mn-ea"/>
              <a:cs typeface="+mn-cs"/>
            </a:endParaRPr>
          </a:p>
          <a:p>
            <a:pPr marL="0" marR="0" lvl="0" indent="0" algn="l" defTabSz="457146" rtl="0" eaLnBrk="1" fontAlgn="auto" latinLnBrk="0" hangingPunct="1">
              <a:lnSpc>
                <a:spcPct val="90000"/>
              </a:lnSpc>
              <a:spcBef>
                <a:spcPct val="20000"/>
              </a:spcBef>
              <a:spcAft>
                <a:spcPts val="0"/>
              </a:spcAft>
              <a:buClrTx/>
              <a:buSzTx/>
              <a:buFontTx/>
              <a:buNone/>
              <a:tabLst/>
              <a:defRPr/>
            </a:pPr>
            <a:endParaRPr lang="en-US" sz="1000" dirty="0">
              <a:solidFill>
                <a:srgbClr val="002060"/>
              </a:solidFill>
              <a:latin typeface="Calibri"/>
            </a:endParaRPr>
          </a:p>
          <a:p>
            <a:pPr marL="0" marR="0" lvl="0" indent="0" algn="ctr" defTabSz="457146" rtl="0" eaLnBrk="1" fontAlgn="auto" latinLnBrk="0" hangingPunct="1">
              <a:lnSpc>
                <a:spcPct val="90000"/>
              </a:lnSpc>
              <a:spcBef>
                <a:spcPct val="20000"/>
              </a:spcBef>
              <a:spcAft>
                <a:spcPts val="0"/>
              </a:spcAft>
              <a:buClrTx/>
              <a:buSzTx/>
              <a:buFontTx/>
              <a:buNone/>
              <a:tabLst/>
              <a:defRPr/>
            </a:pPr>
            <a:r>
              <a:rPr lang="en-US" sz="3200" dirty="0">
                <a:solidFill>
                  <a:srgbClr val="002060"/>
                </a:solidFill>
                <a:latin typeface="Calibri"/>
              </a:rPr>
              <a:t>CCP Website: </a:t>
            </a:r>
            <a:r>
              <a:rPr lang="en-US" sz="3200" dirty="0">
                <a:solidFill>
                  <a:srgbClr val="002060"/>
                </a:solidFill>
                <a:latin typeface="Calibri"/>
                <a:hlinkClick r:id="rId3"/>
              </a:rPr>
              <a:t>www.uakron.edu/ccp</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C2D5D04E-E768-E626-9A0A-0CF8C0650A71}"/>
              </a:ext>
            </a:extLst>
          </p:cNvPr>
          <p:cNvSpPr/>
          <p:nvPr/>
        </p:nvSpPr>
        <p:spPr>
          <a:xfrm>
            <a:off x="381740" y="6427433"/>
            <a:ext cx="275208" cy="20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500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80547"/>
            <a:ext cx="9144000" cy="819150"/>
          </a:xfrm>
          <a:prstGeom prst="rect">
            <a:avLst/>
          </a:prstGeom>
          <a:noFill/>
          <a:ln w="9525">
            <a:noFill/>
            <a:miter lim="800000"/>
            <a:headEnd/>
            <a:tailEnd/>
          </a:ln>
        </p:spPr>
        <p:txBody>
          <a:bodyPr anchor="ctr"/>
          <a:lstStyle/>
          <a:p>
            <a:pPr marL="0" marR="0" lvl="0" indent="0" algn="ctr" defTabSz="45714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F497D">
                    <a:lumMod val="50000"/>
                  </a:srgbClr>
                </a:solidFill>
                <a:effectLst/>
                <a:uLnTx/>
                <a:uFillTx/>
                <a:latin typeface="Impact" panose="020B0806030902050204" pitchFamily="34" charset="0"/>
                <a:ea typeface="+mn-ea"/>
                <a:cs typeface="+mn-cs"/>
              </a:rPr>
              <a:t>Test Dates for 2025-26 Enrollment</a:t>
            </a:r>
          </a:p>
        </p:txBody>
      </p:sp>
      <p:sp>
        <p:nvSpPr>
          <p:cNvPr id="4" name="Rectangle 3"/>
          <p:cNvSpPr>
            <a:spLocks noChangeArrowheads="1"/>
          </p:cNvSpPr>
          <p:nvPr/>
        </p:nvSpPr>
        <p:spPr bwMode="auto">
          <a:xfrm>
            <a:off x="156482" y="617502"/>
            <a:ext cx="8659586" cy="5976522"/>
          </a:xfrm>
          <a:prstGeom prst="rect">
            <a:avLst/>
          </a:prstGeom>
          <a:noFill/>
          <a:ln w="9525">
            <a:noFill/>
            <a:miter lim="800000"/>
            <a:headEnd/>
            <a:tailEnd/>
          </a:ln>
        </p:spPr>
        <p:txBody>
          <a:bodyPr/>
          <a:lstStyle/>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National ACT – www.actstudent.org</a:t>
            </a: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00" b="1" i="0" u="sng" strike="noStrike" kern="1200" cap="none" spc="0" normalizeH="0" baseline="0" noProof="0" dirty="0">
                <a:ln>
                  <a:noFill/>
                </a:ln>
                <a:solidFill>
                  <a:srgbClr val="1F497D">
                    <a:lumMod val="50000"/>
                  </a:srgbClr>
                </a:solidFill>
                <a:effectLst/>
                <a:uLnTx/>
                <a:uFillTx/>
                <a:latin typeface="Calibri"/>
                <a:ea typeface="+mn-ea"/>
                <a:cs typeface="+mn-cs"/>
              </a:rPr>
              <a:t>Test Date</a:t>
            </a:r>
            <a:r>
              <a:rPr kumimoji="0" lang="en-US" sz="21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00" b="1" i="0" u="sng" strike="noStrike" kern="1200" cap="none" spc="0" normalizeH="0" baseline="0" noProof="0" dirty="0">
                <a:ln>
                  <a:noFill/>
                </a:ln>
                <a:solidFill>
                  <a:srgbClr val="1F497D">
                    <a:lumMod val="50000"/>
                  </a:srgbClr>
                </a:solidFill>
                <a:effectLst/>
                <a:uLnTx/>
                <a:uFillTx/>
                <a:latin typeface="Calibri"/>
                <a:ea typeface="+mn-ea"/>
                <a:cs typeface="+mn-cs"/>
              </a:rPr>
              <a:t>Registration Date</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October 26, 2024		September 20, 2024</a:t>
            </a:r>
          </a:p>
          <a:p>
            <a:pPr marL="2742879" marR="0" lvl="6" indent="0" algn="l" defTabSz="457146" rtl="0" eaLnBrk="1" fontAlgn="auto" latinLnBrk="0" hangingPunct="1">
              <a:lnSpc>
                <a:spcPct val="90000"/>
              </a:lnSpc>
              <a:spcBef>
                <a:spcPct val="20000"/>
              </a:spcBef>
              <a:spcAft>
                <a:spcPts val="0"/>
              </a:spcAft>
              <a:buClrTx/>
              <a:buSzTx/>
              <a:buFontTx/>
              <a:buNone/>
              <a:tabLst/>
              <a:defRPr/>
            </a:pPr>
            <a:r>
              <a:rPr lang="en-US" sz="2100" dirty="0">
                <a:solidFill>
                  <a:srgbClr val="1F497D">
                    <a:lumMod val="50000"/>
                  </a:srgbClr>
                </a:solidFill>
                <a:latin typeface="Calibri"/>
              </a:rPr>
              <a:t>D</a:t>
            </a:r>
            <a:r>
              <a:rPr kumimoji="0" lang="en-US" sz="2100" b="0" i="0" u="none" strike="noStrike" kern="1200" cap="none" spc="0" normalizeH="0" baseline="0" noProof="0" dirty="0" err="1">
                <a:ln>
                  <a:noFill/>
                </a:ln>
                <a:solidFill>
                  <a:srgbClr val="1F497D">
                    <a:lumMod val="50000"/>
                  </a:srgbClr>
                </a:solidFill>
                <a:effectLst/>
                <a:uLnTx/>
                <a:uFillTx/>
                <a:latin typeface="Calibri"/>
                <a:ea typeface="+mn-ea"/>
                <a:cs typeface="+mn-cs"/>
              </a:rPr>
              <a:t>ecember</a:t>
            </a: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 14, 2024		November 8, 2024</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February 8, 2025			January 3, 2025</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April 5, 2025			February 28, 2025</a:t>
            </a:r>
          </a:p>
          <a:p>
            <a:pPr marL="0" marR="0" lvl="0" indent="0" algn="l" defTabSz="457146" rtl="0" eaLnBrk="1" fontAlgn="auto" latinLnBrk="0" hangingPunct="1">
              <a:lnSpc>
                <a:spcPct val="90000"/>
              </a:lnSpc>
              <a:spcBef>
                <a:spcPct val="20000"/>
              </a:spcBef>
              <a:spcAft>
                <a:spcPts val="0"/>
              </a:spcAft>
              <a:buClrTx/>
              <a:buSzTx/>
              <a:buFontTx/>
              <a:buNone/>
              <a:tabLst/>
              <a:defRPr/>
            </a:pPr>
            <a:endParaRPr kumimoji="0" lang="en-US" sz="800" b="1"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Residual ACT – www.uakron.edu/counseling/testing</a:t>
            </a: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50" b="0" i="0" u="none" strike="noStrike" kern="1200" cap="none" spc="0" normalizeH="0" baseline="0" noProof="0" dirty="0">
                <a:ln>
                  <a:noFill/>
                </a:ln>
                <a:solidFill>
                  <a:srgbClr val="1F497D">
                    <a:lumMod val="50000"/>
                  </a:srgbClr>
                </a:solidFill>
                <a:effectLst/>
                <a:uLnTx/>
                <a:uFillTx/>
                <a:latin typeface="Calibri"/>
                <a:ea typeface="+mn-ea"/>
                <a:cs typeface="+mn-cs"/>
              </a:rPr>
              <a:t>The University of Akron Testing Center offers individual administrations 	of the ACT. Please call </a:t>
            </a:r>
            <a:r>
              <a:rPr kumimoji="0" lang="en-US" sz="2150" b="1" i="0" u="none" strike="noStrike" kern="1200" cap="none" spc="0" normalizeH="0" baseline="0" noProof="0" dirty="0">
                <a:ln>
                  <a:noFill/>
                </a:ln>
                <a:solidFill>
                  <a:srgbClr val="1F497D">
                    <a:lumMod val="50000"/>
                  </a:srgbClr>
                </a:solidFill>
                <a:effectLst/>
                <a:uLnTx/>
                <a:uFillTx/>
                <a:latin typeface="Calibri"/>
                <a:ea typeface="+mn-ea"/>
                <a:cs typeface="+mn-cs"/>
              </a:rPr>
              <a:t>330-972-7084</a:t>
            </a:r>
            <a:r>
              <a:rPr kumimoji="0" lang="en-US" sz="2150" b="0" i="0" u="none" strike="noStrike" kern="1200" cap="none" spc="0" normalizeH="0" baseline="0" noProof="0" dirty="0">
                <a:ln>
                  <a:noFill/>
                </a:ln>
                <a:solidFill>
                  <a:srgbClr val="1F497D">
                    <a:lumMod val="50000"/>
                  </a:srgbClr>
                </a:solidFill>
                <a:effectLst/>
                <a:uLnTx/>
                <a:uFillTx/>
                <a:latin typeface="Calibri"/>
                <a:ea typeface="+mn-ea"/>
                <a:cs typeface="+mn-cs"/>
              </a:rPr>
              <a:t> to schedule a test.</a:t>
            </a:r>
          </a:p>
          <a:p>
            <a:pPr marL="0" marR="0" lvl="0" indent="0" algn="l" defTabSz="457146" rtl="0" eaLnBrk="1" fontAlgn="auto" latinLnBrk="0" hangingPunct="1">
              <a:lnSpc>
                <a:spcPct val="90000"/>
              </a:lnSpc>
              <a:spcBef>
                <a:spcPct val="20000"/>
              </a:spcBef>
              <a:spcAft>
                <a:spcPts val="0"/>
              </a:spcAft>
              <a:buClrTx/>
              <a:buSzTx/>
              <a:buFontTx/>
              <a:buNone/>
              <a:tabLst/>
              <a:defRPr/>
            </a:pPr>
            <a:endParaRPr kumimoji="0" lang="en-US" sz="800" b="0"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National SAT –	 www.collegeboard.org</a:t>
            </a: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00" b="1" i="0" u="sng" strike="noStrike" kern="1200" cap="none" spc="0" normalizeH="0" baseline="0" noProof="0" dirty="0">
                <a:ln>
                  <a:noFill/>
                </a:ln>
                <a:solidFill>
                  <a:srgbClr val="1F497D">
                    <a:lumMod val="50000"/>
                  </a:srgbClr>
                </a:solidFill>
                <a:effectLst/>
                <a:uLnTx/>
                <a:uFillTx/>
                <a:latin typeface="Calibri"/>
                <a:ea typeface="+mn-ea"/>
                <a:cs typeface="+mn-cs"/>
              </a:rPr>
              <a:t>Test Date</a:t>
            </a:r>
            <a:r>
              <a:rPr kumimoji="0" lang="en-US" sz="21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00" b="1" i="0" u="sng" strike="noStrike" kern="1200" cap="none" spc="0" normalizeH="0" baseline="0" noProof="0" dirty="0">
                <a:ln>
                  <a:noFill/>
                </a:ln>
                <a:solidFill>
                  <a:srgbClr val="1F497D">
                    <a:lumMod val="50000"/>
                  </a:srgbClr>
                </a:solidFill>
                <a:effectLst/>
                <a:uLnTx/>
                <a:uFillTx/>
                <a:latin typeface="Calibri"/>
                <a:ea typeface="+mn-ea"/>
                <a:cs typeface="+mn-cs"/>
              </a:rPr>
              <a:t>Registration Date</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December 7, 2024		November 22, 2024</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March 8, 2025			February 21, 2025</a:t>
            </a:r>
          </a:p>
          <a:p>
            <a:pPr marL="0" marR="0" lvl="6" indent="0" algn="l" defTabSz="457146" rtl="0" eaLnBrk="1" fontAlgn="auto" latinLnBrk="0" hangingPunct="1">
              <a:lnSpc>
                <a:spcPct val="90000"/>
              </a:lnSpc>
              <a:spcBef>
                <a:spcPct val="20000"/>
              </a:spcBef>
              <a:spcAft>
                <a:spcPts val="0"/>
              </a:spcAft>
              <a:buClrTx/>
              <a:buSzTx/>
              <a:buFontTx/>
              <a:buNone/>
              <a:tabLst/>
              <a:defRPr/>
            </a:pPr>
            <a:endParaRPr kumimoji="0" lang="en-US" sz="500" b="0"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6" indent="0" algn="l" defTabSz="457146" rtl="0" eaLnBrk="1" fontAlgn="auto" latinLnBrk="0" hangingPunct="1">
              <a:lnSpc>
                <a:spcPct val="9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1F497D">
                    <a:lumMod val="50000"/>
                  </a:srgbClr>
                </a:solidFill>
                <a:effectLst/>
                <a:uLnTx/>
                <a:uFillTx/>
                <a:latin typeface="Calibri"/>
                <a:ea typeface="+mn-ea"/>
                <a:cs typeface="+mn-cs"/>
              </a:rPr>
              <a:t>District administrations of the National ACT or SAT for juniors in February, March or April will be accepted for summer/fall admission consideration.</a:t>
            </a:r>
          </a:p>
          <a:p>
            <a:pPr marL="0" marR="0" lvl="6" indent="0" algn="l" defTabSz="457146" rtl="0" eaLnBrk="1" fontAlgn="auto" latinLnBrk="0" hangingPunct="1">
              <a:lnSpc>
                <a:spcPct val="90000"/>
              </a:lnSpc>
              <a:spcBef>
                <a:spcPct val="20000"/>
              </a:spcBef>
              <a:spcAft>
                <a:spcPts val="0"/>
              </a:spcAft>
              <a:buClrTx/>
              <a:buSzTx/>
              <a:buFontTx/>
              <a:buNone/>
              <a:tabLst/>
              <a:defRPr/>
            </a:pPr>
            <a:endParaRPr kumimoji="0" lang="en-US" sz="22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583467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body" idx="4294967295"/>
          </p:nvPr>
        </p:nvSpPr>
        <p:spPr>
          <a:xfrm>
            <a:off x="273843" y="994975"/>
            <a:ext cx="8596313" cy="5265673"/>
          </a:xfrm>
        </p:spPr>
        <p:txBody>
          <a:bodyPr>
            <a:normAutofit fontScale="92500" lnSpcReduction="20000"/>
          </a:bodyPr>
          <a:lstStyle/>
          <a:p>
            <a:pPr>
              <a:lnSpc>
                <a:spcPct val="90000"/>
              </a:lnSpc>
            </a:pPr>
            <a:r>
              <a:rPr lang="en-US" dirty="0">
                <a:solidFill>
                  <a:srgbClr val="041E42"/>
                </a:solidFill>
              </a:rPr>
              <a:t>Students admitted without ACT/SAT scores, or students with test scores who do not place you into college-level courses, you will be required to complete placement testing through the University.</a:t>
            </a:r>
          </a:p>
          <a:p>
            <a:pPr>
              <a:lnSpc>
                <a:spcPct val="90000"/>
              </a:lnSpc>
            </a:pPr>
            <a:r>
              <a:rPr lang="en-US" dirty="0">
                <a:solidFill>
                  <a:srgbClr val="041E42"/>
                </a:solidFill>
              </a:rPr>
              <a:t>The University of Akron uses the </a:t>
            </a:r>
            <a:r>
              <a:rPr lang="en-US" b="1" dirty="0">
                <a:solidFill>
                  <a:srgbClr val="041E42"/>
                </a:solidFill>
              </a:rPr>
              <a:t>ACCUPLACER</a:t>
            </a:r>
            <a:r>
              <a:rPr lang="en-US" dirty="0">
                <a:solidFill>
                  <a:srgbClr val="041E42"/>
                </a:solidFill>
              </a:rPr>
              <a:t> for </a:t>
            </a:r>
            <a:r>
              <a:rPr lang="en-US" b="1" dirty="0">
                <a:solidFill>
                  <a:srgbClr val="041E42"/>
                </a:solidFill>
              </a:rPr>
              <a:t>Writing</a:t>
            </a:r>
            <a:r>
              <a:rPr lang="en-US" dirty="0">
                <a:solidFill>
                  <a:srgbClr val="041E42"/>
                </a:solidFill>
              </a:rPr>
              <a:t> and </a:t>
            </a:r>
            <a:r>
              <a:rPr lang="en-US" b="1" dirty="0">
                <a:solidFill>
                  <a:srgbClr val="041E42"/>
                </a:solidFill>
              </a:rPr>
              <a:t>Reading</a:t>
            </a:r>
            <a:r>
              <a:rPr lang="en-US" dirty="0">
                <a:solidFill>
                  <a:srgbClr val="041E42"/>
                </a:solidFill>
              </a:rPr>
              <a:t> Placement.</a:t>
            </a:r>
          </a:p>
          <a:p>
            <a:pPr lvl="1"/>
            <a:r>
              <a:rPr lang="en-US" dirty="0">
                <a:solidFill>
                  <a:srgbClr val="041E42"/>
                </a:solidFill>
                <a:latin typeface="Georgia" panose="02040502050405020303" pitchFamily="18" charset="0"/>
              </a:rPr>
              <a:t>Testing is administered in-person by a proctor.</a:t>
            </a:r>
          </a:p>
          <a:p>
            <a:pPr lvl="1"/>
            <a:r>
              <a:rPr lang="en-US" dirty="0">
                <a:solidFill>
                  <a:srgbClr val="041E42"/>
                </a:solidFill>
                <a:latin typeface="Georgia" panose="02040502050405020303" pitchFamily="18" charset="0"/>
              </a:rPr>
              <a:t>The </a:t>
            </a:r>
            <a:r>
              <a:rPr lang="en-US" b="1" dirty="0">
                <a:solidFill>
                  <a:srgbClr val="041E42"/>
                </a:solidFill>
                <a:latin typeface="Georgia" panose="02040502050405020303" pitchFamily="18" charset="0"/>
              </a:rPr>
              <a:t>Writeplacer</a:t>
            </a:r>
            <a:r>
              <a:rPr lang="en-US" dirty="0">
                <a:solidFill>
                  <a:srgbClr val="041E42"/>
                </a:solidFill>
                <a:latin typeface="Georgia" panose="02040502050405020303" pitchFamily="18" charset="0"/>
              </a:rPr>
              <a:t> is used for placement in English Composition.</a:t>
            </a:r>
          </a:p>
          <a:p>
            <a:pPr lvl="1"/>
            <a:r>
              <a:rPr lang="en-US" dirty="0">
                <a:solidFill>
                  <a:srgbClr val="041E42"/>
                </a:solidFill>
                <a:latin typeface="Georgia" panose="02040502050405020303" pitchFamily="18" charset="0"/>
              </a:rPr>
              <a:t>The </a:t>
            </a:r>
            <a:r>
              <a:rPr lang="en-US" b="1" dirty="0">
                <a:solidFill>
                  <a:srgbClr val="041E42"/>
                </a:solidFill>
                <a:latin typeface="Georgia" panose="02040502050405020303" pitchFamily="18" charset="0"/>
              </a:rPr>
              <a:t>Next-Generation Reading test</a:t>
            </a:r>
            <a:r>
              <a:rPr lang="en-US" dirty="0">
                <a:solidFill>
                  <a:srgbClr val="041E42"/>
                </a:solidFill>
                <a:latin typeface="Georgia" panose="02040502050405020303" pitchFamily="18" charset="0"/>
              </a:rPr>
              <a:t> is used for placement in Social Science courses (Psychology, Sociology, Government, Economics, or History)</a:t>
            </a:r>
          </a:p>
          <a:p>
            <a:pPr>
              <a:lnSpc>
                <a:spcPct val="90000"/>
              </a:lnSpc>
            </a:pPr>
            <a:r>
              <a:rPr lang="en-US" b="1" dirty="0">
                <a:solidFill>
                  <a:srgbClr val="041E42"/>
                </a:solidFill>
              </a:rPr>
              <a:t>Mobius (Maplesoft) </a:t>
            </a:r>
            <a:r>
              <a:rPr lang="en-US" dirty="0">
                <a:solidFill>
                  <a:srgbClr val="041E42"/>
                </a:solidFill>
              </a:rPr>
              <a:t>is administered online for Math placement testing. </a:t>
            </a:r>
          </a:p>
          <a:p>
            <a:pPr>
              <a:lnSpc>
                <a:spcPct val="90000"/>
              </a:lnSpc>
            </a:pPr>
            <a:r>
              <a:rPr lang="en-US" dirty="0">
                <a:solidFill>
                  <a:srgbClr val="041E42"/>
                </a:solidFill>
              </a:rPr>
              <a:t>Students must complete placement testing prior to their enrollment.</a:t>
            </a:r>
          </a:p>
        </p:txBody>
      </p:sp>
      <p:sp>
        <p:nvSpPr>
          <p:cNvPr id="3" name="Rectangle 2"/>
          <p:cNvSpPr>
            <a:spLocks noGrp="1" noChangeArrowheads="1"/>
          </p:cNvSpPr>
          <p:nvPr>
            <p:ph type="title" idx="4294967295"/>
          </p:nvPr>
        </p:nvSpPr>
        <p:spPr>
          <a:xfrm>
            <a:off x="0" y="82550"/>
            <a:ext cx="9144000" cy="792163"/>
          </a:xfrm>
        </p:spPr>
        <p:txBody>
          <a:bodyPr anchor="t">
            <a:normAutofit/>
          </a:bodyPr>
          <a:lstStyle/>
          <a:p>
            <a:pPr algn="ctr" eaLnBrk="1" hangingPunct="1"/>
            <a:r>
              <a:rPr lang="en-US" sz="4800" cap="none" dirty="0">
                <a:solidFill>
                  <a:srgbClr val="00002F"/>
                </a:solidFill>
              </a:rPr>
              <a:t>Placement Testing</a:t>
            </a:r>
          </a:p>
        </p:txBody>
      </p:sp>
    </p:spTree>
    <p:extLst>
      <p:ext uri="{BB962C8B-B14F-4D97-AF65-F5344CB8AC3E}">
        <p14:creationId xmlns:p14="http://schemas.microsoft.com/office/powerpoint/2010/main" val="1452054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685800" y="-62656"/>
            <a:ext cx="7772400" cy="11430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New Student Orientation</a:t>
            </a:r>
          </a:p>
        </p:txBody>
      </p:sp>
      <p:sp>
        <p:nvSpPr>
          <p:cNvPr id="9219" name="Rectangle 3"/>
          <p:cNvSpPr>
            <a:spLocks noChangeArrowheads="1"/>
          </p:cNvSpPr>
          <p:nvPr/>
        </p:nvSpPr>
        <p:spPr bwMode="auto">
          <a:xfrm>
            <a:off x="278876" y="1197203"/>
            <a:ext cx="8440918" cy="4769963"/>
          </a:xfrm>
          <a:prstGeom prst="rect">
            <a:avLst/>
          </a:prstGeom>
          <a:noFill/>
          <a:ln w="9525">
            <a:noFill/>
            <a:miter lim="800000"/>
            <a:headEnd/>
            <a:tailEnd/>
          </a:ln>
        </p:spPr>
        <p:txBody>
          <a:body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32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All College Credit Plus students must attend a New Student Orientation.</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32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During Orientation you will:</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Review important state and University policies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Discuss course options and placement</a:t>
            </a:r>
          </a:p>
          <a:p>
            <a:pPr marL="1200150" marR="0" lvl="2" indent="-285750" algn="l" defTabSz="457200" rtl="0" eaLnBrk="1" fontAlgn="auto" latinLnBrk="0" hangingPunct="1">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Necessary placement testing must be completed prior to enrollment</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Learn how to access MyAkron </a:t>
            </a:r>
            <a:r>
              <a:rPr kumimoji="0" lang="en-US" sz="2800" b="0" i="0" u="none" strike="noStrike" kern="1200" cap="none" spc="0" normalizeH="0" baseline="0" noProof="0">
                <a:ln>
                  <a:noFill/>
                </a:ln>
                <a:solidFill>
                  <a:srgbClr val="041E42"/>
                </a:solidFill>
                <a:effectLst/>
                <a:uLnTx/>
                <a:uFillTx/>
                <a:latin typeface="Georgia" panose="02040502050405020303" pitchFamily="18" charset="0"/>
                <a:ea typeface="+mn-ea"/>
                <a:cs typeface="+mn-cs"/>
              </a:rPr>
              <a:t>&amp; Brightspace</a:t>
            </a:r>
            <a:endPar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571090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762000" y="155064"/>
            <a:ext cx="7772400" cy="1143000"/>
          </a:xfrm>
          <a:prstGeom prst="rect">
            <a:avLst/>
          </a:prstGeom>
          <a:noFill/>
          <a:ln w="9525">
            <a:noFill/>
            <a:miter lim="800000"/>
            <a:headEnd/>
            <a:tailEnd/>
          </a:ln>
        </p:spPr>
        <p:txBody>
          <a:bodyPr anchor="ctr"/>
          <a:lstStyle/>
          <a:p>
            <a:pPr algn="ctr" eaLnBrk="1" hangingPunct="1"/>
            <a:r>
              <a:rPr lang="en-US" sz="4400" dirty="0">
                <a:solidFill>
                  <a:srgbClr val="041E42"/>
                </a:solidFill>
                <a:latin typeface="Impact" panose="020B0806030902050204" pitchFamily="34" charset="0"/>
              </a:rPr>
              <a:t>General Information</a:t>
            </a:r>
          </a:p>
        </p:txBody>
      </p:sp>
      <p:sp>
        <p:nvSpPr>
          <p:cNvPr id="10243" name="Rectangle 3"/>
          <p:cNvSpPr>
            <a:spLocks noChangeArrowheads="1"/>
          </p:cNvSpPr>
          <p:nvPr/>
        </p:nvSpPr>
        <p:spPr bwMode="auto">
          <a:xfrm>
            <a:off x="419100" y="1315952"/>
            <a:ext cx="8458200" cy="4495800"/>
          </a:xfrm>
          <a:prstGeom prst="rect">
            <a:avLst/>
          </a:prstGeom>
          <a:noFill/>
          <a:ln w="9525">
            <a:noFill/>
            <a:miter lim="800000"/>
            <a:headEnd/>
            <a:tailEnd/>
          </a:ln>
        </p:spPr>
        <p:txBody>
          <a:bodyPr/>
          <a:lstStyle/>
          <a:p>
            <a:pPr marL="342900" indent="-342900" eaLnBrk="1" hangingPunct="1">
              <a:spcBef>
                <a:spcPct val="20000"/>
              </a:spcBef>
              <a:buFontTx/>
              <a:buChar char="•"/>
            </a:pPr>
            <a:r>
              <a:rPr lang="en-US" sz="2800" dirty="0">
                <a:solidFill>
                  <a:srgbClr val="041E42"/>
                </a:solidFill>
                <a:latin typeface="Georgia" panose="02040502050405020303" pitchFamily="18" charset="0"/>
              </a:rPr>
              <a:t>College Credit Plus</a:t>
            </a:r>
            <a:r>
              <a:rPr lang="en-US" sz="2800" b="0" dirty="0">
                <a:solidFill>
                  <a:srgbClr val="041E42"/>
                </a:solidFill>
                <a:latin typeface="Georgia" panose="02040502050405020303" pitchFamily="18" charset="0"/>
              </a:rPr>
              <a:t> students follow The University of Akron calendar/schedule.</a:t>
            </a:r>
          </a:p>
          <a:p>
            <a:pPr marL="342900" indent="-342900" eaLnBrk="1" hangingPunct="1">
              <a:spcBef>
                <a:spcPct val="20000"/>
              </a:spcBef>
              <a:buFontTx/>
              <a:buChar char="•"/>
            </a:pPr>
            <a:r>
              <a:rPr lang="en-US" sz="2800" b="0" dirty="0">
                <a:solidFill>
                  <a:srgbClr val="041E42"/>
                </a:solidFill>
                <a:latin typeface="Georgia" panose="02040502050405020303" pitchFamily="18" charset="0"/>
              </a:rPr>
              <a:t>Your attendance is mandatory, as it is in high school.</a:t>
            </a:r>
          </a:p>
          <a:p>
            <a:pPr marL="342900" indent="-342900" eaLnBrk="1" hangingPunct="1">
              <a:spcBef>
                <a:spcPct val="20000"/>
              </a:spcBef>
              <a:buFontTx/>
              <a:buChar char="•"/>
            </a:pPr>
            <a:r>
              <a:rPr lang="en-US" sz="2800" b="0" dirty="0">
                <a:solidFill>
                  <a:srgbClr val="041E42"/>
                </a:solidFill>
                <a:latin typeface="Georgia" panose="02040502050405020303" pitchFamily="18" charset="0"/>
              </a:rPr>
              <a:t>UA transcripts will be issued to the students’ respective high schools at the end of the semester.</a:t>
            </a:r>
          </a:p>
          <a:p>
            <a:pPr marL="800100" lvl="2" indent="-342900">
              <a:spcBef>
                <a:spcPct val="20000"/>
              </a:spcBef>
              <a:buFontTx/>
              <a:buChar char="•"/>
            </a:pPr>
            <a:r>
              <a:rPr lang="en-US" sz="2800" dirty="0">
                <a:solidFill>
                  <a:srgbClr val="041E42"/>
                </a:solidFill>
                <a:latin typeface="Georgia" panose="02040502050405020303" pitchFamily="18" charset="0"/>
              </a:rPr>
              <a:t>Students can access their grades on the UA website through “My Akron”.</a:t>
            </a:r>
            <a:endParaRPr lang="en-US" sz="2800" b="0" dirty="0">
              <a:solidFill>
                <a:srgbClr val="041E42"/>
              </a:solidFill>
              <a:latin typeface="Georgia" panose="02040502050405020303" pitchFamily="18" charset="0"/>
            </a:endParaRPr>
          </a:p>
          <a:p>
            <a:pPr marL="342900" indent="-342900" eaLnBrk="1" hangingPunct="1">
              <a:spcBef>
                <a:spcPct val="20000"/>
              </a:spcBef>
              <a:buFontTx/>
              <a:buChar char="•"/>
            </a:pPr>
            <a:r>
              <a:rPr lang="en-US" sz="2800" b="0" dirty="0">
                <a:solidFill>
                  <a:srgbClr val="041E42"/>
                </a:solidFill>
                <a:latin typeface="Georgia" panose="02040502050405020303" pitchFamily="18" charset="0"/>
              </a:rPr>
              <a:t>All textbooks are property of the school district and must be returned at end of the semester.</a:t>
            </a:r>
          </a:p>
        </p:txBody>
      </p:sp>
    </p:spTree>
    <p:extLst>
      <p:ext uri="{BB962C8B-B14F-4D97-AF65-F5344CB8AC3E}">
        <p14:creationId xmlns:p14="http://schemas.microsoft.com/office/powerpoint/2010/main" val="700977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831273" y="-35082"/>
            <a:ext cx="7472218" cy="938676"/>
          </a:xfrm>
          <a:prstGeom prst="rect">
            <a:avLst/>
          </a:prstGeom>
          <a:noFill/>
          <a:ln w="9525">
            <a:noFill/>
            <a:miter lim="800000"/>
            <a:headEnd/>
            <a:tailEnd/>
          </a:ln>
        </p:spPr>
        <p:txBody>
          <a:bodyPr anchor="ctr"/>
          <a:lstStyle/>
          <a:p>
            <a:pPr algn="ctr" eaLnBrk="1" hangingPunct="1"/>
            <a:r>
              <a:rPr lang="en-US" sz="4100" dirty="0">
                <a:solidFill>
                  <a:srgbClr val="00002F"/>
                </a:solidFill>
                <a:latin typeface="Impact" panose="020B0806030902050204" pitchFamily="34" charset="0"/>
              </a:rPr>
              <a:t>Academic Support and Resources</a:t>
            </a:r>
          </a:p>
        </p:txBody>
      </p:sp>
      <p:sp>
        <p:nvSpPr>
          <p:cNvPr id="12291" name="Rectangle 3"/>
          <p:cNvSpPr>
            <a:spLocks noChangeArrowheads="1"/>
          </p:cNvSpPr>
          <p:nvPr/>
        </p:nvSpPr>
        <p:spPr bwMode="auto">
          <a:xfrm>
            <a:off x="193729" y="903594"/>
            <a:ext cx="8578037" cy="5289722"/>
          </a:xfrm>
          <a:prstGeom prst="rect">
            <a:avLst/>
          </a:prstGeom>
          <a:noFill/>
          <a:ln w="9525">
            <a:noFill/>
            <a:miter lim="800000"/>
            <a:headEnd/>
            <a:tailEnd/>
          </a:ln>
        </p:spPr>
        <p:txBody>
          <a:bodyPr/>
          <a:lstStyle/>
          <a:p>
            <a:pPr marL="342900" indent="-342900" eaLnBrk="1" hangingPunct="1">
              <a:spcBef>
                <a:spcPct val="20000"/>
              </a:spcBef>
              <a:buFontTx/>
              <a:buChar char="•"/>
            </a:pPr>
            <a:r>
              <a:rPr lang="en-US" sz="2400" b="0" dirty="0">
                <a:solidFill>
                  <a:srgbClr val="041E42"/>
                </a:solidFill>
                <a:latin typeface="Georgia" panose="02040502050405020303" pitchFamily="18" charset="0"/>
              </a:rPr>
              <a:t>Students are encouraged to use academic support resources such at tutoring and the Writing and Math Labs.</a:t>
            </a:r>
          </a:p>
          <a:p>
            <a:pPr marL="342900" indent="-342900" eaLnBrk="1" hangingPunct="1">
              <a:spcBef>
                <a:spcPct val="20000"/>
              </a:spcBef>
              <a:buFontTx/>
              <a:buChar char="•"/>
            </a:pPr>
            <a:r>
              <a:rPr lang="en-US" sz="2400" dirty="0">
                <a:solidFill>
                  <a:srgbClr val="041E42"/>
                </a:solidFill>
                <a:latin typeface="Georgia" panose="02040502050405020303" pitchFamily="18" charset="0"/>
              </a:rPr>
              <a:t>Online e-tutoring is also available, especially for students enrolled in distance learning classes.</a:t>
            </a:r>
            <a:endParaRPr lang="en-US" sz="2400" b="0" dirty="0">
              <a:solidFill>
                <a:srgbClr val="041E42"/>
              </a:solidFill>
              <a:latin typeface="Georgia" panose="02040502050405020303" pitchFamily="18" charset="0"/>
            </a:endParaRPr>
          </a:p>
          <a:p>
            <a:pPr marL="342900" indent="-342900">
              <a:spcBef>
                <a:spcPct val="20000"/>
              </a:spcBef>
              <a:buFontTx/>
              <a:buChar char="•"/>
            </a:pPr>
            <a:r>
              <a:rPr lang="en-US" sz="2400" dirty="0">
                <a:solidFill>
                  <a:srgbClr val="041E42"/>
                </a:solidFill>
                <a:latin typeface="Georgia" panose="02040502050405020303" pitchFamily="18" charset="0"/>
              </a:rPr>
              <a:t>Students are also encouraged to take full advantage of resources such as the Library and email services.</a:t>
            </a:r>
          </a:p>
          <a:p>
            <a:pPr marL="342900" indent="-342900">
              <a:spcBef>
                <a:spcPct val="20000"/>
              </a:spcBef>
              <a:buFontTx/>
              <a:buChar char="•"/>
            </a:pPr>
            <a:r>
              <a:rPr lang="en-US" sz="2400" dirty="0">
                <a:solidFill>
                  <a:srgbClr val="041E42"/>
                </a:solidFill>
                <a:latin typeface="Georgia" panose="02040502050405020303" pitchFamily="18" charset="0"/>
              </a:rPr>
              <a:t>Students with diagnosed physical or learning disabilities must register with the </a:t>
            </a:r>
            <a:r>
              <a:rPr lang="en-US" sz="2400" b="1" dirty="0">
                <a:solidFill>
                  <a:srgbClr val="041E42"/>
                </a:solidFill>
                <a:latin typeface="Georgia" panose="02040502050405020303" pitchFamily="18" charset="0"/>
              </a:rPr>
              <a:t>Office of Accessibility</a:t>
            </a:r>
            <a:r>
              <a:rPr lang="en-US" sz="2400" dirty="0">
                <a:solidFill>
                  <a:srgbClr val="041E42"/>
                </a:solidFill>
                <a:latin typeface="Georgia" panose="02040502050405020303" pitchFamily="18" charset="0"/>
              </a:rPr>
              <a:t> to assess eligibility for accommodations. Use of accommodations in high school does not guarantee eligibility of the same accommodations at the University.</a:t>
            </a:r>
          </a:p>
          <a:p>
            <a:pPr marL="342900" indent="-342900">
              <a:spcBef>
                <a:spcPct val="20000"/>
              </a:spcBef>
              <a:buFontTx/>
              <a:buChar char="•"/>
            </a:pPr>
            <a:r>
              <a:rPr lang="en-US" sz="2400" dirty="0">
                <a:solidFill>
                  <a:srgbClr val="041E42"/>
                </a:solidFill>
                <a:latin typeface="Georgia" panose="02040502050405020303" pitchFamily="18" charset="0"/>
              </a:rPr>
              <a:t>Students are assigned an advisor who will enroll them each semester.</a:t>
            </a:r>
          </a:p>
          <a:p>
            <a:pPr marL="342900" indent="-342900" eaLnBrk="1" hangingPunct="1">
              <a:spcBef>
                <a:spcPct val="20000"/>
              </a:spcBef>
              <a:buFontTx/>
              <a:buChar char="•"/>
            </a:pPr>
            <a:endParaRPr lang="en-US" sz="2400" b="0" dirty="0">
              <a:solidFill>
                <a:srgbClr val="041E42"/>
              </a:solidFill>
              <a:latin typeface="Georgia" panose="02040502050405020303" pitchFamily="18" charset="0"/>
            </a:endParaRPr>
          </a:p>
        </p:txBody>
      </p:sp>
    </p:spTree>
    <p:extLst>
      <p:ext uri="{BB962C8B-B14F-4D97-AF65-F5344CB8AC3E}">
        <p14:creationId xmlns:p14="http://schemas.microsoft.com/office/powerpoint/2010/main" val="2257025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22091" y="-29589"/>
            <a:ext cx="8699818" cy="914400"/>
          </a:xfrm>
          <a:prstGeom prst="rect">
            <a:avLst/>
          </a:prstGeom>
          <a:noFill/>
          <a:ln w="9525">
            <a:noFill/>
            <a:miter lim="800000"/>
            <a:headEnd/>
            <a:tailEnd/>
          </a:ln>
        </p:spPr>
        <p:txBody>
          <a:bodyPr anchor="ctr"/>
          <a:lstStyle/>
          <a:p>
            <a:pPr algn="ctr" eaLnBrk="1" hangingPunct="1"/>
            <a:r>
              <a:rPr lang="en-US" sz="4200" dirty="0">
                <a:solidFill>
                  <a:srgbClr val="041E42"/>
                </a:solidFill>
                <a:latin typeface="Impact" panose="020B0806030902050204" pitchFamily="34" charset="0"/>
              </a:rPr>
              <a:t>Potential College Credit Plus Expenses</a:t>
            </a:r>
          </a:p>
        </p:txBody>
      </p:sp>
      <p:sp>
        <p:nvSpPr>
          <p:cNvPr id="8195" name="Rectangle 3"/>
          <p:cNvSpPr>
            <a:spLocks noChangeArrowheads="1"/>
          </p:cNvSpPr>
          <p:nvPr/>
        </p:nvSpPr>
        <p:spPr bwMode="auto">
          <a:xfrm>
            <a:off x="315833" y="751035"/>
            <a:ext cx="8512334" cy="5178957"/>
          </a:xfrm>
          <a:prstGeom prst="rect">
            <a:avLst/>
          </a:prstGeom>
          <a:noFill/>
          <a:ln w="9525">
            <a:noFill/>
            <a:miter lim="800000"/>
            <a:headEnd/>
            <a:tailEnd/>
          </a:ln>
        </p:spPr>
        <p:txBody>
          <a:bodyPr/>
          <a:lstStyle/>
          <a:p>
            <a:pPr marL="342900" indent="-342900" eaLnBrk="1" hangingPunct="1">
              <a:spcBef>
                <a:spcPct val="20000"/>
              </a:spcBef>
              <a:buFontTx/>
              <a:buChar char="•"/>
            </a:pPr>
            <a:r>
              <a:rPr lang="en-US" sz="3200" b="0" dirty="0">
                <a:solidFill>
                  <a:srgbClr val="041E42"/>
                </a:solidFill>
                <a:latin typeface="Georgia" panose="02040502050405020303" pitchFamily="18" charset="0"/>
              </a:rPr>
              <a:t>Students must pay tuition expenses to the school district for any course withdrawals or failed courses.</a:t>
            </a:r>
          </a:p>
          <a:p>
            <a:pPr marL="342900" indent="-342900" eaLnBrk="1" hangingPunct="1">
              <a:spcBef>
                <a:spcPct val="20000"/>
              </a:spcBef>
              <a:buFontTx/>
              <a:buChar char="•"/>
            </a:pPr>
            <a:r>
              <a:rPr lang="en-US" sz="3200" dirty="0">
                <a:solidFill>
                  <a:srgbClr val="041E42"/>
                </a:solidFill>
                <a:latin typeface="Georgia" panose="02040502050405020303" pitchFamily="18" charset="0"/>
              </a:rPr>
              <a:t>Parking fees are the responsibility of the student if taking classes on the campus.</a:t>
            </a:r>
            <a:endParaRPr lang="en-US" sz="3200" b="0" dirty="0">
              <a:solidFill>
                <a:srgbClr val="041E42"/>
              </a:solidFill>
              <a:latin typeface="Georgia" panose="02040502050405020303" pitchFamily="18" charset="0"/>
            </a:endParaRPr>
          </a:p>
        </p:txBody>
      </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027" y="3506768"/>
            <a:ext cx="4209302" cy="2690541"/>
          </a:xfrm>
          <a:prstGeom prst="rect">
            <a:avLst/>
          </a:prstGeom>
        </p:spPr>
      </p:pic>
    </p:spTree>
    <p:extLst>
      <p:ext uri="{BB962C8B-B14F-4D97-AF65-F5344CB8AC3E}">
        <p14:creationId xmlns:p14="http://schemas.microsoft.com/office/powerpoint/2010/main" val="1874088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50594" y="409333"/>
            <a:ext cx="7010400" cy="839997"/>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College Credit Plus Contacts:</a:t>
            </a:r>
          </a:p>
        </p:txBody>
      </p:sp>
      <p:sp>
        <p:nvSpPr>
          <p:cNvPr id="18435" name="Rectangle 3"/>
          <p:cNvSpPr>
            <a:spLocks noChangeArrowheads="1"/>
          </p:cNvSpPr>
          <p:nvPr/>
        </p:nvSpPr>
        <p:spPr bwMode="auto">
          <a:xfrm>
            <a:off x="288234" y="1506547"/>
            <a:ext cx="8855766" cy="4531363"/>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Greg Landis, Admissions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Associate Director of Admissions</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(330) 972-5827 or 1-800-655-4884</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e-mail:  glandis@uakron.edu</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Greg Dieringer, Director</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Director of College Credit Plus</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(330) 972-7572     e-mail:  gdierin@uakron.edu</a:t>
            </a:r>
          </a:p>
        </p:txBody>
      </p:sp>
    </p:spTree>
    <p:extLst>
      <p:ext uri="{BB962C8B-B14F-4D97-AF65-F5344CB8AC3E}">
        <p14:creationId xmlns:p14="http://schemas.microsoft.com/office/powerpoint/2010/main" val="223355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1272" y="1976584"/>
            <a:ext cx="3755515"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Questions?</a:t>
            </a:r>
          </a:p>
        </p:txBody>
      </p:sp>
    </p:spTree>
    <p:extLst>
      <p:ext uri="{BB962C8B-B14F-4D97-AF65-F5344CB8AC3E}">
        <p14:creationId xmlns:p14="http://schemas.microsoft.com/office/powerpoint/2010/main" val="418362529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nchor="t">
            <a:normAutofit/>
          </a:bodyPr>
          <a:lstStyle/>
          <a:p>
            <a:pPr algn="ctr" eaLnBrk="1" hangingPunct="1"/>
            <a:r>
              <a:rPr lang="en-US" dirty="0">
                <a:solidFill>
                  <a:srgbClr val="00002F"/>
                </a:solidFill>
              </a:rPr>
              <a:t>Failures &amp; Withdrawals</a:t>
            </a:r>
          </a:p>
        </p:txBody>
      </p:sp>
      <p:sp>
        <p:nvSpPr>
          <p:cNvPr id="35841" name="Rectangle 2"/>
          <p:cNvSpPr>
            <a:spLocks noGrp="1" noChangeArrowheads="1"/>
          </p:cNvSpPr>
          <p:nvPr>
            <p:ph idx="4294967295"/>
          </p:nvPr>
        </p:nvSpPr>
        <p:spPr>
          <a:xfrm>
            <a:off x="449345" y="1435067"/>
            <a:ext cx="8364717" cy="3891077"/>
          </a:xfrm>
        </p:spPr>
        <p:txBody>
          <a:bodyPr>
            <a:normAutofit/>
          </a:bodyPr>
          <a:lstStyle/>
          <a:p>
            <a:pPr>
              <a:lnSpc>
                <a:spcPct val="80000"/>
              </a:lnSpc>
            </a:pPr>
            <a:r>
              <a:rPr lang="en-US" sz="3200" dirty="0">
                <a:solidFill>
                  <a:srgbClr val="041E42"/>
                </a:solidFill>
              </a:rPr>
              <a:t>If a student fails </a:t>
            </a:r>
            <a:r>
              <a:rPr lang="en-US" sz="3200" i="1" dirty="0">
                <a:solidFill>
                  <a:srgbClr val="041E42"/>
                </a:solidFill>
              </a:rPr>
              <a:t>(a letter grade of “F”)</a:t>
            </a:r>
            <a:r>
              <a:rPr lang="en-US" sz="3200" dirty="0">
                <a:solidFill>
                  <a:srgbClr val="041E42"/>
                </a:solidFill>
              </a:rPr>
              <a:t> or withdraws from any course(s) after the drop period, it is the student’s financial obligation to reimburse their school district (or state for nonpublic or homeschooled students) the amount of state funds paid to the University to contribute to their tuition and fees for that course(s).</a:t>
            </a:r>
          </a:p>
        </p:txBody>
      </p:sp>
    </p:spTree>
    <p:extLst>
      <p:ext uri="{BB962C8B-B14F-4D97-AF65-F5344CB8AC3E}">
        <p14:creationId xmlns:p14="http://schemas.microsoft.com/office/powerpoint/2010/main" val="3961352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
          <p:cNvSpPr txBox="1">
            <a:spLocks noGrp="1"/>
          </p:cNvSpPr>
          <p:nvPr>
            <p:ph type="title" idx="4294967295"/>
          </p:nvPr>
        </p:nvSpPr>
        <p:spPr>
          <a:xfrm>
            <a:off x="315204" y="1036446"/>
            <a:ext cx="5357502" cy="387254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41E42"/>
              </a:buClr>
              <a:buSzPct val="100000"/>
              <a:buFont typeface="Impact"/>
              <a:buNone/>
            </a:pPr>
            <a:r>
              <a:rPr lang="en-US" sz="3800" dirty="0"/>
              <a:t>Deadline for Students: </a:t>
            </a:r>
            <a:br>
              <a:rPr lang="en-US" sz="3800" dirty="0"/>
            </a:br>
            <a:r>
              <a:rPr lang="en-US" sz="3800" dirty="0"/>
              <a:t>You must submit an </a:t>
            </a:r>
            <a:r>
              <a:rPr lang="en-US" sz="3800" i="1" u="sng" dirty="0"/>
              <a:t>INTENT TO PARTICIPATE FORM </a:t>
            </a:r>
            <a:r>
              <a:rPr lang="en-US" sz="3800" dirty="0"/>
              <a:t> to your high school by </a:t>
            </a:r>
            <a:r>
              <a:rPr lang="en-US" sz="3800" i="1" u="sng" dirty="0"/>
              <a:t>APRIL 1</a:t>
            </a:r>
            <a:r>
              <a:rPr lang="en-US" sz="3800" u="sng" dirty="0"/>
              <a:t> </a:t>
            </a:r>
            <a:r>
              <a:rPr lang="en-US" sz="3800" dirty="0"/>
              <a:t> if you plan to participate next year.</a:t>
            </a:r>
            <a:br>
              <a:rPr lang="en-US" sz="3800" dirty="0"/>
            </a:br>
            <a:br>
              <a:rPr lang="en-US" sz="3800" dirty="0"/>
            </a:br>
            <a:r>
              <a:rPr lang="en-US" sz="2900" i="1" dirty="0"/>
              <a:t>Forms must be submitted each year.</a:t>
            </a:r>
            <a:endParaRPr sz="2900" i="1" dirty="0"/>
          </a:p>
        </p:txBody>
      </p:sp>
      <p:pic>
        <p:nvPicPr>
          <p:cNvPr id="327" name="Google Shape;327;p4"/>
          <p:cNvPicPr preferRelativeResize="0">
            <a:picLocks noGrp="1"/>
          </p:cNvPicPr>
          <p:nvPr>
            <p:ph type="body" idx="4294967295"/>
          </p:nvPr>
        </p:nvPicPr>
        <p:blipFill rotWithShape="1">
          <a:blip r:embed="rId3">
            <a:alphaModFix/>
          </a:blip>
          <a:srcRect/>
          <a:stretch/>
        </p:blipFill>
        <p:spPr>
          <a:xfrm>
            <a:off x="5613067" y="643990"/>
            <a:ext cx="3266982" cy="4265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91748"/>
            <a:ext cx="9144000" cy="879212"/>
          </a:xfrm>
        </p:spPr>
        <p:txBody>
          <a:bodyPr>
            <a:normAutofit/>
          </a:bodyPr>
          <a:lstStyle/>
          <a:p>
            <a:pPr algn="ctr"/>
            <a:r>
              <a:rPr lang="en-US" cap="none"/>
              <a:t>How can students participate?</a:t>
            </a:r>
          </a:p>
        </p:txBody>
      </p:sp>
      <p:graphicFrame>
        <p:nvGraphicFramePr>
          <p:cNvPr id="2" name="Diagram 1">
            <a:extLst>
              <a:ext uri="{FF2B5EF4-FFF2-40B4-BE49-F238E27FC236}">
                <a16:creationId xmlns:a16="http://schemas.microsoft.com/office/drawing/2014/main" id="{D7AE553E-C6A5-189D-B98D-4D8143D416FE}"/>
              </a:ext>
            </a:extLst>
          </p:cNvPr>
          <p:cNvGraphicFramePr/>
          <p:nvPr/>
        </p:nvGraphicFramePr>
        <p:xfrm>
          <a:off x="353347" y="1386348"/>
          <a:ext cx="8515349" cy="3386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9185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91748"/>
            <a:ext cx="8515350" cy="879212"/>
          </a:xfrm>
        </p:spPr>
        <p:txBody>
          <a:bodyPr>
            <a:normAutofit/>
          </a:bodyPr>
          <a:lstStyle/>
          <a:p>
            <a:r>
              <a:rPr lang="en-US" sz="4000" cap="none" dirty="0"/>
              <a:t>How can students participate?</a:t>
            </a:r>
          </a:p>
        </p:txBody>
      </p:sp>
      <p:sp>
        <p:nvSpPr>
          <p:cNvPr id="7" name="Content Placeholder 6"/>
          <p:cNvSpPr>
            <a:spLocks noGrp="1"/>
          </p:cNvSpPr>
          <p:nvPr>
            <p:ph idx="1"/>
          </p:nvPr>
        </p:nvSpPr>
        <p:spPr>
          <a:xfrm>
            <a:off x="418020" y="1141586"/>
            <a:ext cx="8584578" cy="4574827"/>
          </a:xfrm>
        </p:spPr>
        <p:txBody>
          <a:bodyPr>
            <a:noAutofit/>
          </a:bodyPr>
          <a:lstStyle/>
          <a:p>
            <a:pPr marL="342900" lvl="1" indent="0">
              <a:lnSpc>
                <a:spcPct val="100000"/>
              </a:lnSpc>
              <a:spcBef>
                <a:spcPts val="450"/>
              </a:spcBef>
              <a:buNone/>
            </a:pPr>
            <a:r>
              <a:rPr lang="en-US" sz="3300" b="1" dirty="0">
                <a:solidFill>
                  <a:srgbClr val="041E42"/>
                </a:solidFill>
                <a:latin typeface="Georgia" panose="02040502050405020303" pitchFamily="18" charset="0"/>
                <a:cs typeface="Calibri" panose="020F0502020204030204" pitchFamily="34" charset="0"/>
              </a:rPr>
              <a:t>Step 1: Eligibility</a:t>
            </a:r>
          </a:p>
          <a:p>
            <a:pPr marL="685800" lvl="2" indent="0">
              <a:lnSpc>
                <a:spcPct val="100000"/>
              </a:lnSpc>
              <a:spcBef>
                <a:spcPts val="450"/>
              </a:spcBef>
              <a:buNone/>
            </a:pPr>
            <a:r>
              <a:rPr lang="en-US" sz="2550" dirty="0">
                <a:solidFill>
                  <a:srgbClr val="041E42"/>
                </a:solidFill>
                <a:latin typeface="Georgia" panose="02040502050405020303" pitchFamily="18" charset="0"/>
                <a:cs typeface="Calibri" panose="020F0502020204030204" pitchFamily="34" charset="0"/>
              </a:rPr>
              <a:t>Students must be “eligible” for College Credit Plus participation based on an unweighted cumulative high school GPA or assessment exam scores</a:t>
            </a:r>
          </a:p>
          <a:p>
            <a:pPr marL="685800" lvl="2" indent="0">
              <a:lnSpc>
                <a:spcPct val="100000"/>
              </a:lnSpc>
              <a:spcBef>
                <a:spcPts val="450"/>
              </a:spcBef>
              <a:buNone/>
            </a:pPr>
            <a:endParaRPr lang="en-US" sz="2550" dirty="0">
              <a:solidFill>
                <a:srgbClr val="041E42"/>
              </a:solidFill>
              <a:latin typeface="Georgia" panose="02040502050405020303" pitchFamily="18" charset="0"/>
              <a:cs typeface="Calibri" panose="020F0502020204030204" pitchFamily="34" charset="0"/>
            </a:endParaRPr>
          </a:p>
          <a:p>
            <a:pPr lvl="1">
              <a:lnSpc>
                <a:spcPct val="100000"/>
              </a:lnSpc>
              <a:spcBef>
                <a:spcPts val="450"/>
              </a:spcBef>
              <a:buFont typeface="Wingdings" panose="05000000000000000000" pitchFamily="2" charset="2"/>
              <a:buChar char="§"/>
              <a:defRPr/>
            </a:pPr>
            <a:r>
              <a:rPr kumimoji="0" lang="en-US" b="0" i="0" u="none" strike="noStrike" kern="1200" cap="none" spc="0" normalizeH="0" baseline="0" noProof="0" dirty="0">
                <a:ln>
                  <a:noFill/>
                </a:ln>
                <a:solidFill>
                  <a:srgbClr val="041E42"/>
                </a:solidFill>
                <a:effectLst/>
                <a:uLnTx/>
                <a:uFillTx/>
                <a:latin typeface="Georgia" panose="02040502050405020303" pitchFamily="18" charset="0"/>
                <a:cs typeface="Calibri" panose="020F0502020204030204" pitchFamily="34" charset="0"/>
              </a:rPr>
              <a:t>Students with an unweighted cumulative </a:t>
            </a:r>
            <a:r>
              <a:rPr kumimoji="0" lang="en-US" b="1" i="0" u="none" strike="noStrike" kern="1200" cap="none" spc="0" normalizeH="0" baseline="0" noProof="0" dirty="0">
                <a:ln>
                  <a:noFill/>
                </a:ln>
                <a:solidFill>
                  <a:srgbClr val="041E42"/>
                </a:solidFill>
                <a:effectLst/>
                <a:uLnTx/>
                <a:uFillTx/>
                <a:latin typeface="Georgia" panose="02040502050405020303" pitchFamily="18" charset="0"/>
                <a:cs typeface="Calibri" panose="020F0502020204030204" pitchFamily="34" charset="0"/>
              </a:rPr>
              <a:t>high school</a:t>
            </a:r>
            <a:r>
              <a:rPr kumimoji="0" lang="en-US" b="0" i="0" u="none" strike="noStrike" kern="1200" cap="none" spc="0" normalizeH="0" baseline="0" noProof="0" dirty="0">
                <a:ln>
                  <a:noFill/>
                </a:ln>
                <a:solidFill>
                  <a:srgbClr val="041E42"/>
                </a:solidFill>
                <a:effectLst/>
                <a:uLnTx/>
                <a:uFillTx/>
                <a:latin typeface="Georgia" panose="02040502050405020303" pitchFamily="18" charset="0"/>
                <a:cs typeface="Calibri" panose="020F0502020204030204" pitchFamily="34" charset="0"/>
              </a:rPr>
              <a:t> GPA of at least a 3.00 qualify for eligibility.</a:t>
            </a:r>
          </a:p>
          <a:p>
            <a:pPr lvl="1">
              <a:lnSpc>
                <a:spcPct val="100000"/>
              </a:lnSpc>
              <a:spcBef>
                <a:spcPts val="450"/>
              </a:spcBef>
              <a:buFont typeface="Wingdings" panose="05000000000000000000" pitchFamily="2" charset="2"/>
              <a:buChar char="§"/>
              <a:defRPr/>
            </a:pPr>
            <a:r>
              <a:rPr lang="en-US" dirty="0">
                <a:solidFill>
                  <a:srgbClr val="041E42"/>
                </a:solidFill>
                <a:latin typeface="Georgia" panose="02040502050405020303" pitchFamily="18" charset="0"/>
                <a:cs typeface="Calibri" panose="020F0502020204030204" pitchFamily="34" charset="0"/>
              </a:rPr>
              <a:t>Students with an unweighted cumulative </a:t>
            </a:r>
            <a:r>
              <a:rPr lang="en-US" b="1" dirty="0">
                <a:solidFill>
                  <a:srgbClr val="041E42"/>
                </a:solidFill>
                <a:latin typeface="Georgia" panose="02040502050405020303" pitchFamily="18" charset="0"/>
                <a:cs typeface="Calibri" panose="020F0502020204030204" pitchFamily="34" charset="0"/>
              </a:rPr>
              <a:t>high school </a:t>
            </a:r>
            <a:r>
              <a:rPr lang="en-US" dirty="0">
                <a:solidFill>
                  <a:srgbClr val="041E42"/>
                </a:solidFill>
                <a:latin typeface="Georgia" panose="02040502050405020303" pitchFamily="18" charset="0"/>
                <a:cs typeface="Calibri" panose="020F0502020204030204" pitchFamily="34" charset="0"/>
              </a:rPr>
              <a:t>GPA of at least a 2.75 will be evaluated to determine if an assessment exam is required.</a:t>
            </a:r>
            <a:endParaRPr kumimoji="0" lang="en-US" b="0" i="0" u="none" strike="noStrike" kern="1200" cap="none" spc="0" normalizeH="0" baseline="0" noProof="0" dirty="0">
              <a:ln>
                <a:noFill/>
              </a:ln>
              <a:solidFill>
                <a:srgbClr val="041E42"/>
              </a:solidFill>
              <a:effectLst/>
              <a:uLnTx/>
              <a:uFillTx/>
              <a:latin typeface="Georgia" panose="02040502050405020303" pitchFamily="18" charset="0"/>
              <a:cs typeface="Calibri" panose="020F0502020204030204" pitchFamily="34" charset="0"/>
            </a:endParaRPr>
          </a:p>
          <a:p>
            <a:pPr marL="685800" lvl="2" indent="0">
              <a:lnSpc>
                <a:spcPct val="100000"/>
              </a:lnSpc>
              <a:spcBef>
                <a:spcPts val="450"/>
              </a:spcBef>
              <a:buNone/>
            </a:pPr>
            <a:endParaRPr lang="en-US" sz="2550" dirty="0">
              <a:solidFill>
                <a:srgbClr val="041E42"/>
              </a:solidFill>
              <a:latin typeface="Georgia" panose="02040502050405020303" pitchFamily="18" charset="0"/>
              <a:cs typeface="Calibri" panose="020F0502020204030204" pitchFamily="34" charset="0"/>
            </a:endParaRPr>
          </a:p>
        </p:txBody>
      </p:sp>
    </p:spTree>
    <p:extLst>
      <p:ext uri="{BB962C8B-B14F-4D97-AF65-F5344CB8AC3E}">
        <p14:creationId xmlns:p14="http://schemas.microsoft.com/office/powerpoint/2010/main" val="1174252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9365" y="280285"/>
            <a:ext cx="8568965" cy="634115"/>
          </a:xfrm>
        </p:spPr>
        <p:txBody>
          <a:bodyPr>
            <a:noAutofit/>
          </a:bodyPr>
          <a:lstStyle/>
          <a:p>
            <a:r>
              <a:rPr lang="en-US" sz="4000" cap="none" dirty="0"/>
              <a:t>Student Eligibility Assessment Exams</a:t>
            </a:r>
          </a:p>
        </p:txBody>
      </p:sp>
      <p:sp>
        <p:nvSpPr>
          <p:cNvPr id="7" name="Content Placeholder 6"/>
          <p:cNvSpPr>
            <a:spLocks noGrp="1"/>
          </p:cNvSpPr>
          <p:nvPr>
            <p:ph idx="1"/>
          </p:nvPr>
        </p:nvSpPr>
        <p:spPr>
          <a:xfrm>
            <a:off x="596599" y="1260017"/>
            <a:ext cx="7886700" cy="4169822"/>
          </a:xfrm>
        </p:spPr>
        <p:txBody>
          <a:bodyPr>
            <a:normAutofit/>
          </a:bodyPr>
          <a:lstStyle/>
          <a:p>
            <a:pPr>
              <a:spcBef>
                <a:spcPts val="450"/>
              </a:spcBef>
              <a:buFont typeface="Wingdings" panose="05000000000000000000" pitchFamily="2" charset="2"/>
              <a:buChar char="§"/>
            </a:pPr>
            <a:r>
              <a:rPr lang="en-US" sz="2400" dirty="0">
                <a:solidFill>
                  <a:srgbClr val="041E42"/>
                </a:solidFill>
                <a:cs typeface="Calibri" panose="020F0502020204030204" pitchFamily="34" charset="0"/>
              </a:rPr>
              <a:t> Students’ scores must show that they are ready for “college-level” courses in at least one subtest on an exam</a:t>
            </a:r>
          </a:p>
          <a:p>
            <a:pPr>
              <a:spcBef>
                <a:spcPts val="450"/>
              </a:spcBef>
              <a:buFont typeface="Wingdings" panose="05000000000000000000" pitchFamily="2" charset="2"/>
              <a:buChar char="§"/>
            </a:pPr>
            <a:endParaRPr lang="en-US" sz="1200" dirty="0">
              <a:solidFill>
                <a:srgbClr val="041E42"/>
              </a:solidFill>
              <a:cs typeface="Calibri" panose="020F0502020204030204" pitchFamily="34" charset="0"/>
            </a:endParaRPr>
          </a:p>
          <a:p>
            <a:pPr>
              <a:spcBef>
                <a:spcPts val="450"/>
              </a:spcBef>
              <a:buFont typeface="Wingdings" panose="05000000000000000000" pitchFamily="2" charset="2"/>
              <a:buChar char="§"/>
            </a:pPr>
            <a:r>
              <a:rPr lang="en-US" sz="2400" dirty="0">
                <a:solidFill>
                  <a:srgbClr val="041E42"/>
                </a:solidFill>
                <a:cs typeface="Calibri" panose="020F0502020204030204" pitchFamily="34" charset="0"/>
              </a:rPr>
              <a:t> Exams include ACT, SAT, Accuplacer, ALEKS, PlaceU, or MapleSoft</a:t>
            </a:r>
          </a:p>
          <a:p>
            <a:pPr lvl="1">
              <a:lnSpc>
                <a:spcPct val="100000"/>
              </a:lnSpc>
              <a:spcBef>
                <a:spcPts val="450"/>
              </a:spcBef>
              <a:buFont typeface="Wingdings" panose="05000000000000000000" pitchFamily="2" charset="2"/>
              <a:buChar char="§"/>
            </a:pPr>
            <a:r>
              <a:rPr lang="en-US" sz="2250" dirty="0">
                <a:solidFill>
                  <a:srgbClr val="041E42"/>
                </a:solidFill>
                <a:latin typeface="Georgia" panose="02040502050405020303" pitchFamily="18" charset="0"/>
                <a:cs typeface="Calibri" panose="020F0502020204030204" pitchFamily="34" charset="0"/>
              </a:rPr>
              <a:t> Students will need to confirm exam requirements with the college</a:t>
            </a:r>
          </a:p>
          <a:p>
            <a:pPr lvl="1">
              <a:lnSpc>
                <a:spcPct val="100000"/>
              </a:lnSpc>
              <a:spcBef>
                <a:spcPts val="450"/>
              </a:spcBef>
              <a:buFont typeface="Wingdings" panose="05000000000000000000" pitchFamily="2" charset="2"/>
              <a:buChar char="§"/>
            </a:pPr>
            <a:r>
              <a:rPr lang="en-US" sz="2300" dirty="0">
                <a:solidFill>
                  <a:srgbClr val="041E42"/>
                </a:solidFill>
                <a:latin typeface="Georgia" panose="02040502050405020303" pitchFamily="18" charset="0"/>
                <a:cs typeface="Calibri" panose="020F0502020204030204" pitchFamily="34" charset="0"/>
              </a:rPr>
              <a:t>Colleges and universities will review students’ scores using statewide standards</a:t>
            </a:r>
          </a:p>
        </p:txBody>
      </p:sp>
    </p:spTree>
    <p:extLst>
      <p:ext uri="{BB962C8B-B14F-4D97-AF65-F5344CB8AC3E}">
        <p14:creationId xmlns:p14="http://schemas.microsoft.com/office/powerpoint/2010/main" val="2954914163"/>
      </p:ext>
    </p:extLst>
  </p:cSld>
  <p:clrMapOvr>
    <a:masterClrMapping/>
  </p:clrMapOvr>
</p:sld>
</file>

<file path=ppt/theme/theme1.xml><?xml version="1.0" encoding="utf-8"?>
<a:theme xmlns:a="http://schemas.openxmlformats.org/drawingml/2006/main" name="Ro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o 15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Ro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10198</TotalTime>
  <Words>2835</Words>
  <Application>Microsoft Office PowerPoint</Application>
  <PresentationFormat>On-screen Show (4:3)</PresentationFormat>
  <Paragraphs>305</Paragraphs>
  <Slides>41</Slides>
  <Notes>21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41</vt:i4>
      </vt:variant>
    </vt:vector>
  </HeadingPairs>
  <TitlesOfParts>
    <vt:vector size="54" baseType="lpstr">
      <vt:lpstr>Arial</vt:lpstr>
      <vt:lpstr>Calibri</vt:lpstr>
      <vt:lpstr>Calibri Light</vt:lpstr>
      <vt:lpstr>Franklin Gothic Medium</vt:lpstr>
      <vt:lpstr>Georgia</vt:lpstr>
      <vt:lpstr>Impact</vt:lpstr>
      <vt:lpstr>Open Sans ExtraBold</vt:lpstr>
      <vt:lpstr>Verdana</vt:lpstr>
      <vt:lpstr>Wingdings</vt:lpstr>
      <vt:lpstr>Roo</vt:lpstr>
      <vt:lpstr>Roo 150</vt:lpstr>
      <vt:lpstr>1_Office Theme</vt:lpstr>
      <vt:lpstr>1_Roo</vt:lpstr>
      <vt:lpstr>PowerPoint Presentation</vt:lpstr>
      <vt:lpstr>What is the College Credit Plus Program?</vt:lpstr>
      <vt:lpstr>Advantages for College-level Learning During High School: </vt:lpstr>
      <vt:lpstr>PowerPoint Presentation</vt:lpstr>
      <vt:lpstr>Failures &amp; Withdrawals</vt:lpstr>
      <vt:lpstr>Deadline for Students:  You must submit an INTENT TO PARTICIPATE FORM  to your high school by APRIL 1  if you plan to participate next year.  Forms must be submitted each year.</vt:lpstr>
      <vt:lpstr>How can students participate?</vt:lpstr>
      <vt:lpstr>How can students participate?</vt:lpstr>
      <vt:lpstr>Student Eligibility Assessment Exams</vt:lpstr>
      <vt:lpstr>How can students participate?</vt:lpstr>
      <vt:lpstr>PowerPoint Presentation</vt:lpstr>
      <vt:lpstr>How can students participate?</vt:lpstr>
      <vt:lpstr>PowerPoint Presentation</vt:lpstr>
      <vt:lpstr>PowerPoint Presentation</vt:lpstr>
      <vt:lpstr>PowerPoint Presentation</vt:lpstr>
      <vt:lpstr>PowerPoint Presentation</vt:lpstr>
      <vt:lpstr>PowerPoint Presentation</vt:lpstr>
      <vt:lpstr>The grades you earn in the college courses will be recorded on your college transcript and your high school transcript.   The grades may satisfy high school required or elective classes.  College courses must be weighted equally to the greatest weight of Advanced Placement, International Baccalaureate or honors classes, in the same subject area. </vt:lpstr>
      <vt:lpstr>Probation and Dismissal</vt:lpstr>
      <vt:lpstr>CCP Credit Limit</vt:lpstr>
      <vt:lpstr>A semester college course of 3 or more credits   counts as a one-year high school class.</vt:lpstr>
      <vt:lpstr>Sample Schedule</vt:lpstr>
      <vt:lpstr>Options after High School</vt:lpstr>
      <vt:lpstr>Applying to Other Colleges and Universities</vt:lpstr>
      <vt:lpstr>PowerPoint Presentation</vt:lpstr>
      <vt:lpstr>PowerPoint Presentation</vt:lpstr>
      <vt:lpstr>PowerPoint Presentation</vt:lpstr>
      <vt:lpstr>Transferology www.transferology.com</vt:lpstr>
      <vt:lpstr>PowerPoint Presentation</vt:lpstr>
      <vt:lpstr>Options for Classes through UA…</vt:lpstr>
      <vt:lpstr>Distance Learning Classes</vt:lpstr>
      <vt:lpstr>Distance Learning Courses</vt:lpstr>
      <vt:lpstr>PowerPoint Presentation</vt:lpstr>
      <vt:lpstr>PowerPoint Presentation</vt:lpstr>
      <vt:lpstr>PowerPoint Presentation</vt:lpstr>
      <vt:lpstr>Placement Testing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Blair</dc:creator>
  <cp:lastModifiedBy>Greg Dieringer</cp:lastModifiedBy>
  <cp:revision>78</cp:revision>
  <dcterms:created xsi:type="dcterms:W3CDTF">2020-01-21T19:42:16Z</dcterms:created>
  <dcterms:modified xsi:type="dcterms:W3CDTF">2024-10-01T20:46:58Z</dcterms:modified>
</cp:coreProperties>
</file>